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6" name="Shape 2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1pPr>
            <a:lvl2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4pPr>
            <a:lvl5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7pPr>
            <a:lvl8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4"/><Relationship Target="www.extly.com/autotweetng-joocial-publishing-to-gplus-profiles-and-pages.html" Type="http://schemas.openxmlformats.org/officeDocument/2006/relationships/hyperlink" TargetMode="External" Id="rId3"/><Relationship Target="../media/image00.png" Type="http://schemas.openxmlformats.org/officeDocument/2006/relationships/image" Id="rId5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developers.google.com/console" Type="http://schemas.openxmlformats.org/officeDocument/2006/relationships/hyperlink" TargetMode="External" Id="rId4"/><Relationship Target="../media/image00.png" Type="http://schemas.openxmlformats.org/officeDocument/2006/relationships/image" Id="rId3"/><Relationship Target="../media/image03.jp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00.png" Type="http://schemas.openxmlformats.org/officeDocument/2006/relationships/image" Id="rId3"/><Relationship Target="http://www.YOURDOMAIN.com/administrator/index.php?option=com_autotweet" Type="http://schemas.openxmlformats.org/officeDocument/2006/relationships/hyperlink" TargetMode="External" Id="rId6"/><Relationship Target="../media/image15.jpg" Type="http://schemas.openxmlformats.org/officeDocument/2006/relationships/image" Id="rId5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YOURDOMAIN.com/administrator/index.php?option=com_autotweet" Type="http://schemas.openxmlformats.org/officeDocument/2006/relationships/hyperlink" TargetMode="External" Id="rId4"/><Relationship Target="../media/image00.png" Type="http://schemas.openxmlformats.org/officeDocument/2006/relationships/image" Id="rId3"/><Relationship Target="../media/image14.jpg" Type="http://schemas.openxmlformats.org/officeDocument/2006/relationships/image" Id="rId5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YOURDOMAIN.com/administrator/index.php?option=com_autotweet" Type="http://schemas.openxmlformats.org/officeDocument/2006/relationships/hyperlink" TargetMode="External" Id="rId4"/><Relationship Target="../media/image00.png" Type="http://schemas.openxmlformats.org/officeDocument/2006/relationships/image" Id="rId3"/><Relationship Target="../media/image12.jpg" Type="http://schemas.openxmlformats.org/officeDocument/2006/relationships/image" Id="rId5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Relationship Target="../media/image13.jpg" Type="http://schemas.openxmlformats.org/officeDocument/2006/relationships/image" Id="rId6"/><Relationship Target="../media/image16.jpg" Type="http://schemas.openxmlformats.org/officeDocument/2006/relationships/image" Id="rId5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Relationship Target="../media/image17.jpg" Type="http://schemas.openxmlformats.org/officeDocument/2006/relationships/image" Id="rId5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plus.google.com/+Extly" Type="http://schemas.openxmlformats.org/officeDocument/2006/relationships/hyperlink" TargetMode="External" Id="rId4"/><Relationship Target="../media/image00.png" Type="http://schemas.openxmlformats.org/officeDocument/2006/relationships/image" Id="rId3"/><Relationship Target="../media/image21.jp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autotweet-ng-pro.html" Type="http://schemas.openxmlformats.org/officeDocument/2006/relationships/hyperlink" TargetMode="External" Id="rId4"/><Relationship Target="../media/image01.png" Type="http://schemas.openxmlformats.org/officeDocument/2006/relationships/image" Id="rId3"/><Relationship Target="http://www.extly.com/forum/index.html" Type="http://schemas.openxmlformats.org/officeDocument/2006/relationships/hyperlink" TargetMode="External" Id="rId6"/><Relationship Target="http://support.extly.com" Type="http://schemas.openxmlformats.org/officeDocument/2006/relationships/hyperlink" TargetMode="External" Id="rId5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22.jpg" Type="http://schemas.openxmlformats.org/officeDocument/2006/relationships/image" Id="rId3"/><Relationship Target="https://plus.google.com/+Extly" Type="http://schemas.openxmlformats.org/officeDocument/2006/relationships/hyperlink" TargetMode="External" Id="rId5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18.jpg" Type="http://schemas.openxmlformats.org/officeDocument/2006/relationships/image" Id="rId3"/><Relationship Target="https://plus.google.com/+Extly" Type="http://schemas.openxmlformats.org/officeDocument/2006/relationships/hyperlink" TargetMode="External" Id="rId5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plus.google.com/+Extly" Type="http://schemas.openxmlformats.org/officeDocument/2006/relationships/hyperlink" TargetMode="External" Id="rId4"/><Relationship Target="../media/image00.png" Type="http://schemas.openxmlformats.org/officeDocument/2006/relationships/image" Id="rId3"/><Relationship Target="../media/image20.jpg" Type="http://schemas.openxmlformats.org/officeDocument/2006/relationships/image" Id="rId5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0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upport.extly.com" Type="http://schemas.openxmlformats.org/officeDocument/2006/relationships/hyperlink" TargetMode="External" Id="rId4"/><Relationship Target="../media/image01.png" Type="http://schemas.openxmlformats.org/officeDocument/2006/relationships/image" Id="rId3"/><Relationship Target="http://www.twitter.com/extly" Type="http://schemas.openxmlformats.org/officeDocument/2006/relationships/hyperlink" TargetMode="External" Id="rId6"/><Relationship Target="http://www.extly.com/forum/index.html" Type="http://schemas.openxmlformats.org/officeDocument/2006/relationships/hyperlink" TargetMode="External" Id="rId5"/><Relationship Target="https://www.facebook.com/Extly" Type="http://schemas.openxmlformats.org/officeDocument/2006/relationships/hyperlink" TargetMode="External" Id="rId7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http://www.extly.com/how-to-autotweet-in-5-minutes-from-joomla.html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5.png" Type="http://schemas.openxmlformats.org/officeDocument/2006/relationships/image" Id="rId3"/><Relationship Target="../media/image00.png" Type="http://schemas.openxmlformats.org/officeDocument/2006/relationships/image" Id="rId6"/><Relationship Target="https://developers.google.com/+/features/app-activities" Type="http://schemas.openxmlformats.org/officeDocument/2006/relationships/hyperlink" TargetMode="External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11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795175" x="262000"/>
            <a:ext cy="1219199" cx="865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s"/>
              <a:t>AutoTweetNG</a:t>
            </a:r>
            <a:r>
              <a:rPr b="0" sz="3000" lang="es">
                <a:solidFill>
                  <a:srgbClr val="FFFFFF"/>
                </a:solidFill>
              </a:rPr>
              <a:t>Free, PRO, and Joocial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5075550" x="1197700"/>
            <a:ext cy="1032599" cx="8992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000000"/>
                </a:solidFill>
              </a:rPr>
              <a:t>Publishing to Google+ Profiles and Pages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6150825" x="2557800"/>
            <a:ext cy="618600" cx="6522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r" rtl="0" lvl="0">
              <a:buNone/>
            </a:pPr>
            <a:r>
              <a:rPr lang="es"/>
              <a:t>Presentation based on Joomla 3 and AutoTweetNG 6.8.0</a:t>
            </a:r>
            <a:br>
              <a:rPr lang="es"/>
            </a:br>
            <a:r>
              <a:rPr lang="es"/>
              <a:t>2013-11-09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y="5559825" x="1197700"/>
            <a:ext cy="457200" cx="7715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lang="es">
                <a:solidFill>
                  <a:schemeClr val="hlink"/>
                </a:solidFill>
                <a:hlinkClick r:id="rId3"/>
              </a:rPr>
              <a:t>www.extly.com/autotweetng-joocial-publishing-to-gplus-profiles-and-pages.html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7" name="Shape 37"/>
          <p:cNvSpPr/>
          <p:nvPr/>
        </p:nvSpPr>
        <p:spPr>
          <a:xfrm>
            <a:off y="2579025" x="7380062"/>
            <a:ext cy="1435350" cx="15327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y="5076612" x="185800"/>
            <a:ext cy="966425" cx="9664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A Google+ Moments channel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469025" x="152400"/>
            <a:ext cy="4593300" cx="3627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Pros: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Content is published from Joomla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There’s a clear track of content to be shared.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Less work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Better quality than no posts at all.</a:t>
            </a:r>
          </a:p>
          <a:p>
            <a:pPr rtl="0" lvl="0">
              <a:lnSpc>
                <a:spcPct val="115000"/>
              </a:lnSpc>
              <a:buNone/>
            </a:pPr>
            <a:r>
              <a:rPr sz="2200" lang="es"/>
              <a:t>Cons: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Community manager has to review and share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The task can’t be automated or scheduled</a:t>
            </a:r>
          </a:p>
        </p:txBody>
      </p:sp>
      <p:sp>
        <p:nvSpPr>
          <p:cNvPr id="111" name="Shape 111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2" name="Shape 112"/>
          <p:cNvSpPr/>
          <p:nvPr/>
        </p:nvSpPr>
        <p:spPr>
          <a:xfrm>
            <a:off y="1621425" x="3956025"/>
            <a:ext cy="4966374" cx="46492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How to configure</a:t>
            </a:r>
          </a:p>
        </p:txBody>
      </p:sp>
      <p:sp>
        <p:nvSpPr>
          <p:cNvPr id="118" name="Shape 118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542450" x="152400"/>
            <a:ext cy="4593300" cx="8742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200" lang="es"/>
              <a:t>Access Google APIs Console to create the App</a:t>
            </a:r>
            <a:r>
              <a:rPr u="sng" sz="2200" lang="es">
                <a:solidFill>
                  <a:schemeClr val="hlink"/>
                </a:solidFill>
                <a:hlinkClick r:id="rId4"/>
              </a:rPr>
              <a:t>https://developers.google.com/console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200" lang="es"/>
              <a:t>Activate Google Plus</a:t>
            </a:r>
          </a:p>
        </p:txBody>
      </p:sp>
      <p:sp>
        <p:nvSpPr>
          <p:cNvPr id="120" name="Shape 120"/>
          <p:cNvSpPr/>
          <p:nvPr/>
        </p:nvSpPr>
        <p:spPr>
          <a:xfrm>
            <a:off y="2975562" x="571112"/>
            <a:ext cy="2638425" cx="8258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How to configure</a:t>
            </a:r>
          </a:p>
        </p:txBody>
      </p:sp>
      <p:sp>
        <p:nvSpPr>
          <p:cNvPr id="126" name="Shape 126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542450" x="152400"/>
            <a:ext cy="4593300" cx="8742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3.  Take note of your Developer Key (Permissions)</a:t>
            </a:r>
          </a:p>
        </p:txBody>
      </p:sp>
      <p:sp>
        <p:nvSpPr>
          <p:cNvPr id="128" name="Shape 128"/>
          <p:cNvSpPr/>
          <p:nvPr/>
        </p:nvSpPr>
        <p:spPr>
          <a:xfrm>
            <a:off y="2285625" x="457200"/>
            <a:ext cy="2573074" cx="8229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9" name="Shape 129"/>
          <p:cNvSpPr/>
          <p:nvPr/>
        </p:nvSpPr>
        <p:spPr>
          <a:xfrm>
            <a:off y="3584875" x="1426450"/>
            <a:ext cy="703799" cx="966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How to configure</a:t>
            </a:r>
          </a:p>
        </p:txBody>
      </p:sp>
      <p:sp>
        <p:nvSpPr>
          <p:cNvPr id="135" name="Shape 135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1542450" x="152400"/>
            <a:ext cy="4593300" cx="8742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4.  Register a New App</a:t>
            </a:r>
          </a:p>
          <a:p>
            <a:pPr rtl="0" lvl="0">
              <a:lnSpc>
                <a:spcPct val="115000"/>
              </a:lnSpc>
              <a:buNone/>
            </a:pPr>
            <a:r>
              <a:rPr sz="2200" lang="es"/>
              <a:t>5.  Fill the Redirect Uri, and Generate</a:t>
            </a:r>
          </a:p>
        </p:txBody>
      </p:sp>
      <p:sp>
        <p:nvSpPr>
          <p:cNvPr id="137" name="Shape 137"/>
          <p:cNvSpPr/>
          <p:nvPr/>
        </p:nvSpPr>
        <p:spPr>
          <a:xfrm>
            <a:off y="2792462" x="490525"/>
            <a:ext cy="3343275" cx="81629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How to configure</a:t>
            </a:r>
          </a:p>
        </p:txBody>
      </p:sp>
      <p:sp>
        <p:nvSpPr>
          <p:cNvPr id="143" name="Shape 143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542450" x="152400"/>
            <a:ext cy="4593300" cx="8742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4.  Register a New App</a:t>
            </a:r>
          </a:p>
          <a:p>
            <a:pPr rtl="0" lvl="0">
              <a:lnSpc>
                <a:spcPct val="115000"/>
              </a:lnSpc>
              <a:buNone/>
            </a:pPr>
            <a:r>
              <a:rPr sz="2200" lang="es"/>
              <a:t>5.  Fill the Redirect Uri, and Generate</a:t>
            </a:r>
          </a:p>
        </p:txBody>
      </p:sp>
      <p:sp>
        <p:nvSpPr>
          <p:cNvPr id="145" name="Shape 145"/>
          <p:cNvSpPr/>
          <p:nvPr/>
        </p:nvSpPr>
        <p:spPr>
          <a:xfrm>
            <a:off y="2736899" x="152400"/>
            <a:ext cy="2551875" cx="48733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46" name="Shape 146"/>
          <p:cNvSpPr/>
          <p:nvPr/>
        </p:nvSpPr>
        <p:spPr>
          <a:xfrm>
            <a:off y="2736900" x="5334394"/>
            <a:ext cy="3588549" cx="35605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47" name="Shape 147"/>
          <p:cNvSpPr txBox="1"/>
          <p:nvPr/>
        </p:nvSpPr>
        <p:spPr>
          <a:xfrm>
            <a:off y="6416050" x="174450"/>
            <a:ext cy="423300" cx="8795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1200" lang="es"/>
              <a:t>REDIRECT URI: </a:t>
            </a:r>
            <a:r>
              <a:rPr u="sng" sz="1200" lang="es">
                <a:solidFill>
                  <a:schemeClr val="hlink"/>
                </a:solidFill>
                <a:hlinkClick r:id="rId6"/>
              </a:rPr>
              <a:t>http://www.YOURDOMAIN.com/administrator/index.php?option=com_autotweet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How to configure</a:t>
            </a:r>
          </a:p>
        </p:txBody>
      </p:sp>
      <p:sp>
        <p:nvSpPr>
          <p:cNvPr id="153" name="Shape 153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542450" x="152400"/>
            <a:ext cy="4593300" cx="8742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6.  Take note of Client Id and Client Secret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6416050" x="174450"/>
            <a:ext cy="423300" cx="8795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1200" lang="es"/>
              <a:t>REDIRECT URI: </a:t>
            </a:r>
            <a:r>
              <a:rPr u="sng" sz="1200" lang="es">
                <a:solidFill>
                  <a:schemeClr val="hlink"/>
                </a:solidFill>
                <a:hlinkClick r:id="rId4"/>
              </a:rPr>
              <a:t>http://www.YOURDOMAIN.com/administrator/index.php?option=com_autotweet</a:t>
            </a:r>
          </a:p>
          <a:p>
            <a:r>
              <a:t/>
            </a:r>
          </a:p>
        </p:txBody>
      </p:sp>
      <p:sp>
        <p:nvSpPr>
          <p:cNvPr id="156" name="Shape 156"/>
          <p:cNvSpPr/>
          <p:nvPr/>
        </p:nvSpPr>
        <p:spPr>
          <a:xfrm>
            <a:off y="2402549" x="2014023"/>
            <a:ext cy="3847124" cx="501934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How to configure</a:t>
            </a:r>
          </a:p>
        </p:txBody>
      </p:sp>
      <p:sp>
        <p:nvSpPr>
          <p:cNvPr id="162" name="Shape 162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1542450" x="152400"/>
            <a:ext cy="4593300" cx="8742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7.  Customize the consent screen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y="6416050" x="174450"/>
            <a:ext cy="423300" cx="8795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1200" lang="es"/>
              <a:t>REDIRECT URI: </a:t>
            </a:r>
            <a:r>
              <a:rPr u="sng" sz="1200" lang="es">
                <a:solidFill>
                  <a:schemeClr val="hlink"/>
                </a:solidFill>
                <a:hlinkClick r:id="rId4"/>
              </a:rPr>
              <a:t>http://www.YOURDOMAIN.com/administrator/index.php?option=com_autotweet</a:t>
            </a:r>
          </a:p>
          <a:p>
            <a:r>
              <a:t/>
            </a:r>
          </a:p>
        </p:txBody>
      </p:sp>
      <p:sp>
        <p:nvSpPr>
          <p:cNvPr id="165" name="Shape 165"/>
          <p:cNvSpPr/>
          <p:nvPr/>
        </p:nvSpPr>
        <p:spPr>
          <a:xfrm>
            <a:off y="2259375" x="1935534"/>
            <a:ext cy="3929799" cx="51763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How to configure</a:t>
            </a:r>
          </a:p>
        </p:txBody>
      </p:sp>
      <p:sp>
        <p:nvSpPr>
          <p:cNvPr id="171" name="Shape 171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72" name="Shape 172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1429800" x="163800"/>
            <a:ext cy="4593300" cx="852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Create the channel, save, and authorize.</a:t>
            </a:r>
          </a:p>
        </p:txBody>
      </p:sp>
      <p:sp>
        <p:nvSpPr>
          <p:cNvPr id="174" name="Shape 174"/>
          <p:cNvSpPr/>
          <p:nvPr/>
        </p:nvSpPr>
        <p:spPr>
          <a:xfrm>
            <a:off y="2048018" x="340000"/>
            <a:ext cy="4427275" cx="693227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75" name="Shape 175"/>
          <p:cNvSpPr/>
          <p:nvPr/>
        </p:nvSpPr>
        <p:spPr>
          <a:xfrm>
            <a:off y="2048025" x="6242074"/>
            <a:ext cy="3165900" cx="265292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How to configure</a:t>
            </a:r>
          </a:p>
        </p:txBody>
      </p:sp>
      <p:sp>
        <p:nvSpPr>
          <p:cNvPr id="181" name="Shape 181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82" name="Shape 182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429800" x="163800"/>
            <a:ext cy="4593300" cx="852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Validate and finally save it.</a:t>
            </a:r>
          </a:p>
        </p:txBody>
      </p:sp>
      <p:sp>
        <p:nvSpPr>
          <p:cNvPr id="184" name="Shape 184"/>
          <p:cNvSpPr/>
          <p:nvPr/>
        </p:nvSpPr>
        <p:spPr>
          <a:xfrm>
            <a:off y="2200100" x="1213350"/>
            <a:ext cy="3823000" cx="64238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Publishing to Google+</a:t>
            </a:r>
          </a:p>
        </p:txBody>
      </p:sp>
      <p:sp>
        <p:nvSpPr>
          <p:cNvPr id="190" name="Shape 190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91" name="Shape 191"/>
          <p:cNvSpPr txBox="1"/>
          <p:nvPr/>
        </p:nvSpPr>
        <p:spPr>
          <a:xfrm>
            <a:off y="1973825" x="457200"/>
            <a:ext cy="1883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-3683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Test some articles publication to your User profile</a:t>
            </a:r>
          </a:p>
          <a:p>
            <a:pPr rtl="0" lvl="0" indent="-3683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Access your moments, and share</a:t>
            </a:r>
          </a:p>
          <a:p>
            <a:pPr rtl="0" lvl="0" indent="-3683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Access your moments as a Page user, and share to the Page</a:t>
            </a:r>
          </a:p>
          <a:p>
            <a:r>
              <a:t/>
            </a:r>
          </a:p>
          <a:p>
            <a:pPr rtl="0" lvl="0">
              <a:buNone/>
            </a:pPr>
            <a:r>
              <a:rPr sz="2200" lang="es">
                <a:solidFill>
                  <a:schemeClr val="dk1"/>
                </a:solidFill>
              </a:rPr>
              <a:t>Reference case:</a:t>
            </a:r>
            <a:r>
              <a:rPr u="sng" sz="2200" lang="es">
                <a:solidFill>
                  <a:schemeClr val="hlink"/>
                </a:solidFill>
                <a:hlinkClick r:id="rId4"/>
              </a:rPr>
              <a:t>https://plus.google.com/+Extly</a:t>
            </a:r>
          </a:p>
          <a:p>
            <a:r>
              <a:t/>
            </a:r>
          </a:p>
        </p:txBody>
      </p:sp>
      <p:sp>
        <p:nvSpPr>
          <p:cNvPr id="192" name="Shape 192"/>
          <p:cNvSpPr/>
          <p:nvPr/>
        </p:nvSpPr>
        <p:spPr>
          <a:xfrm>
            <a:off y="2846099" x="5078425"/>
            <a:ext cy="4011900" cx="365627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93" name="Shape 193"/>
          <p:cNvSpPr/>
          <p:nvPr/>
        </p:nvSpPr>
        <p:spPr>
          <a:xfrm>
            <a:off y="6050025" x="4088850"/>
            <a:ext cy="703799" cx="966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332844" x="179800"/>
            <a:ext cy="580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s"/>
              <a:t>Recipe: Improve your social streams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179800"/>
            <a:ext cy="4967700" cx="8626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lang="es"/>
              <a:t>AutoTweetNG </a:t>
            </a:r>
            <a:r>
              <a:rPr lang="es"/>
              <a:t>allows automatic social publishing from Joomla to Facebook, Google+, LinkedIn, Twitter, and more.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s"/>
              <a:t>In this presentation, we are going to show how also </a:t>
            </a:r>
            <a:r>
              <a:rPr lang="es" i="1"/>
              <a:t>Google+ can be integrated in a </a:t>
            </a:r>
            <a:r>
              <a:rPr b="1" lang="es" i="1"/>
              <a:t>semi-automatic</a:t>
            </a:r>
            <a:r>
              <a:rPr lang="es" i="1"/>
              <a:t> </a:t>
            </a:r>
            <a:r>
              <a:rPr b="1" lang="es" i="1"/>
              <a:t>way</a:t>
            </a:r>
            <a:r>
              <a:rPr lang="es" i="1"/>
              <a:t> to your content timeline</a:t>
            </a:r>
            <a:r>
              <a:rPr lang="es"/>
              <a:t>.</a:t>
            </a:r>
          </a:p>
          <a:p>
            <a:r>
              <a:t/>
            </a:r>
          </a:p>
        </p:txBody>
      </p:sp>
      <p:sp>
        <p:nvSpPr>
          <p:cNvPr id="45" name="Shape 45"/>
          <p:cNvSpPr/>
          <p:nvPr/>
        </p:nvSpPr>
        <p:spPr>
          <a:xfrm>
            <a:off y="5316900" x="7587450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6" name="Shape 46"/>
          <p:cNvSpPr txBox="1"/>
          <p:nvPr/>
        </p:nvSpPr>
        <p:spPr>
          <a:xfrm>
            <a:off y="5316900" x="701275"/>
            <a:ext cy="879599" cx="7559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s"/>
              <a:t>Product Page: 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http://www.extly.com/autotweet-ng-pro.html</a:t>
            </a:r>
          </a:p>
          <a:p>
            <a:pPr algn="ctr" rtl="0" lvl="0">
              <a:buNone/>
            </a:pPr>
            <a:r>
              <a:rPr lang="es"/>
              <a:t>Support: </a:t>
            </a:r>
            <a:r>
              <a:rPr u="sng" lang="es">
                <a:solidFill>
                  <a:srgbClr val="185DA2"/>
                </a:solidFill>
                <a:hlinkClick r:id="rId5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rgbClr val="185DA2"/>
                </a:solidFill>
                <a:hlinkClick r:id="rId6"/>
              </a:rPr>
              <a:t>http://www.extly.com/forum/index.html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/>
          <p:nvPr/>
        </p:nvSpPr>
        <p:spPr>
          <a:xfrm>
            <a:off y="2855725" x="4517275"/>
            <a:ext cy="3384574" cx="4377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99" name="Shape 199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Publishing to Google+</a:t>
            </a:r>
          </a:p>
        </p:txBody>
      </p:sp>
      <p:sp>
        <p:nvSpPr>
          <p:cNvPr id="200" name="Shape 200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01" name="Shape 201"/>
          <p:cNvSpPr txBox="1"/>
          <p:nvPr/>
        </p:nvSpPr>
        <p:spPr>
          <a:xfrm>
            <a:off y="1973825" x="457200"/>
            <a:ext cy="1883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-3683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Test some articles publication to your User profile</a:t>
            </a:r>
          </a:p>
          <a:p>
            <a:pPr rtl="0" lvl="0" indent="-3683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Access your moments, and share</a:t>
            </a:r>
          </a:p>
          <a:p>
            <a:pPr rtl="0" lvl="0" indent="-3683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Access your moments as a Page user, and share to the Page</a:t>
            </a:r>
          </a:p>
          <a:p>
            <a:r>
              <a:t/>
            </a:r>
          </a:p>
          <a:p>
            <a:pPr rtl="0" lvl="0">
              <a:buNone/>
            </a:pPr>
            <a:r>
              <a:rPr sz="2200" lang="es">
                <a:solidFill>
                  <a:schemeClr val="dk1"/>
                </a:solidFill>
              </a:rPr>
              <a:t>Reference case:</a:t>
            </a:r>
            <a:r>
              <a:rPr u="sng" sz="2200" lang="es">
                <a:solidFill>
                  <a:schemeClr val="hlink"/>
                </a:solidFill>
                <a:hlinkClick r:id="rId5"/>
              </a:rPr>
              <a:t>https://plus.google.com/+Extly</a:t>
            </a:r>
          </a:p>
          <a:p>
            <a:r>
              <a:t/>
            </a:r>
          </a:p>
        </p:txBody>
      </p:sp>
      <p:sp>
        <p:nvSpPr>
          <p:cNvPr id="202" name="Shape 202"/>
          <p:cNvSpPr/>
          <p:nvPr/>
        </p:nvSpPr>
        <p:spPr>
          <a:xfrm>
            <a:off y="4463875" x="7055700"/>
            <a:ext cy="703799" cx="966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/>
          <p:nvPr/>
        </p:nvSpPr>
        <p:spPr>
          <a:xfrm>
            <a:off y="3068187" x="4630275"/>
            <a:ext cy="3472375" cx="42647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08" name="Shape 208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Publishing to Google+</a:t>
            </a:r>
          </a:p>
        </p:txBody>
      </p:sp>
      <p:sp>
        <p:nvSpPr>
          <p:cNvPr id="209" name="Shape 209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10" name="Shape 210"/>
          <p:cNvSpPr txBox="1"/>
          <p:nvPr/>
        </p:nvSpPr>
        <p:spPr>
          <a:xfrm>
            <a:off y="1973825" x="457200"/>
            <a:ext cy="1883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-3683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Test some articles publication to your User profile</a:t>
            </a:r>
          </a:p>
          <a:p>
            <a:pPr rtl="0" lvl="0" indent="-3683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Access your moments, and share</a:t>
            </a:r>
          </a:p>
          <a:p>
            <a:pPr rtl="0" lvl="0" indent="-3683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Access your moments as a Page user, and share to the Page</a:t>
            </a:r>
          </a:p>
          <a:p>
            <a:r>
              <a:t/>
            </a:r>
          </a:p>
          <a:p>
            <a:pPr rtl="0" lvl="0">
              <a:buNone/>
            </a:pPr>
            <a:r>
              <a:rPr sz="2200" lang="es">
                <a:solidFill>
                  <a:schemeClr val="dk1"/>
                </a:solidFill>
              </a:rPr>
              <a:t>Reference case:</a:t>
            </a:r>
            <a:r>
              <a:rPr u="sng" sz="2200" lang="es">
                <a:solidFill>
                  <a:schemeClr val="hlink"/>
                </a:solidFill>
                <a:hlinkClick r:id="rId5"/>
              </a:rPr>
              <a:t>https://plus.google.com/+Extly</a:t>
            </a:r>
          </a:p>
          <a:p>
            <a:r>
              <a:t/>
            </a:r>
          </a:p>
        </p:txBody>
      </p:sp>
      <p:sp>
        <p:nvSpPr>
          <p:cNvPr id="211" name="Shape 211"/>
          <p:cNvSpPr/>
          <p:nvPr/>
        </p:nvSpPr>
        <p:spPr>
          <a:xfrm>
            <a:off y="4041700" x="4454000"/>
            <a:ext cy="703799" cx="966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Publishing to Google+</a:t>
            </a:r>
          </a:p>
        </p:txBody>
      </p:sp>
      <p:sp>
        <p:nvSpPr>
          <p:cNvPr id="217" name="Shape 217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18" name="Shape 218"/>
          <p:cNvSpPr txBox="1"/>
          <p:nvPr/>
        </p:nvSpPr>
        <p:spPr>
          <a:xfrm>
            <a:off y="1973825" x="457200"/>
            <a:ext cy="1883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-3683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Test some articles publication to your User profile</a:t>
            </a:r>
          </a:p>
          <a:p>
            <a:pPr rtl="0" lvl="0" indent="-3683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Access your moments, and share</a:t>
            </a:r>
          </a:p>
          <a:p>
            <a:pPr rtl="0" lvl="0" indent="-3683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s">
                <a:solidFill>
                  <a:schemeClr val="dk1"/>
                </a:solidFill>
              </a:rPr>
              <a:t>Access your moments as a Page user, and share to the Page</a:t>
            </a:r>
          </a:p>
          <a:p>
            <a:r>
              <a:t/>
            </a:r>
          </a:p>
          <a:p>
            <a:pPr rtl="0" lvl="0">
              <a:buNone/>
            </a:pPr>
            <a:r>
              <a:rPr sz="2200" lang="es">
                <a:solidFill>
                  <a:schemeClr val="dk1"/>
                </a:solidFill>
              </a:rPr>
              <a:t>Reference case:</a:t>
            </a:r>
            <a:r>
              <a:rPr u="sng" sz="2200" lang="es">
                <a:solidFill>
                  <a:schemeClr val="hlink"/>
                </a:solidFill>
                <a:hlinkClick r:id="rId4"/>
              </a:rPr>
              <a:t>https://plus.google.com/+Extly</a:t>
            </a:r>
          </a:p>
          <a:p>
            <a:r>
              <a:t/>
            </a:r>
          </a:p>
        </p:txBody>
      </p:sp>
      <p:sp>
        <p:nvSpPr>
          <p:cNvPr id="219" name="Shape 219"/>
          <p:cNvSpPr/>
          <p:nvPr/>
        </p:nvSpPr>
        <p:spPr>
          <a:xfrm>
            <a:off y="2985425" x="4860525"/>
            <a:ext cy="3744174" cx="36041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Social Media Strategy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1565425" x="764800"/>
            <a:ext cy="4296300" cx="7517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Conclusion: Increased Google+ activity, and high timeline quality across networks.</a:t>
            </a:r>
          </a:p>
        </p:txBody>
      </p:sp>
      <p:sp>
        <p:nvSpPr>
          <p:cNvPr id="226" name="Shape 226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27" name="Shape 227"/>
          <p:cNvSpPr/>
          <p:nvPr/>
        </p:nvSpPr>
        <p:spPr>
          <a:xfrm>
            <a:off y="2706250" x="2855550"/>
            <a:ext cy="4018650" cx="38249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33" name="Shape 233"/>
          <p:cNvSpPr txBox="1"/>
          <p:nvPr>
            <p:ph type="title"/>
          </p:nvPr>
        </p:nvSpPr>
        <p:spPr>
          <a:xfrm>
            <a:off y="462969" x="179800"/>
            <a:ext cy="580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s"/>
              <a:t>One last word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y="1786800" x="576000"/>
            <a:ext cy="3284399" cx="8110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s"/>
              <a:t>We love your feedback, it's our way to improve.</a:t>
            </a:r>
          </a:p>
          <a:p>
            <a:r>
              <a:t/>
            </a:r>
          </a:p>
          <a:p>
            <a:pPr rtl="0" lvl="0">
              <a:buNone/>
            </a:pPr>
            <a:r>
              <a:rPr sz="3000" lang="es"/>
              <a:t>This presentation was created with your help.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Please post a rating and a review at the #JED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It really helps ;-)</a:t>
            </a:r>
          </a:p>
          <a:p>
            <a:r>
              <a:t/>
            </a:r>
          </a:p>
        </p:txBody>
      </p:sp>
      <p:sp>
        <p:nvSpPr>
          <p:cNvPr id="235" name="Shape 235"/>
          <p:cNvSpPr txBox="1"/>
          <p:nvPr/>
        </p:nvSpPr>
        <p:spPr>
          <a:xfrm>
            <a:off y="5198250" x="519300"/>
            <a:ext cy="1328700" cx="8167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s"/>
              <a:t>Support: </a:t>
            </a:r>
            <a:r>
              <a:rPr u="sng" lang="es">
                <a:solidFill>
                  <a:srgbClr val="185DA2"/>
                </a:solidFill>
                <a:hlinkClick r:id="rId4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rgbClr val="185DA2"/>
                </a:solidFill>
                <a:hlinkClick r:id="rId5"/>
              </a:rPr>
              <a:t>http://www.extly.com/forum/index.html</a:t>
            </a:r>
          </a:p>
          <a:p>
            <a:r>
              <a:t/>
            </a:r>
          </a:p>
          <a:p>
            <a:pPr algn="ctr" rtl="0" lvl="0">
              <a:buNone/>
            </a:pPr>
            <a:r>
              <a:rPr lang="es"/>
              <a:t>Twitter </a:t>
            </a:r>
            <a:r>
              <a:rPr u="sng" lang="es">
                <a:solidFill>
                  <a:srgbClr val="185DA2"/>
                </a:solidFill>
                <a:hlinkClick r:id="rId6"/>
              </a:rPr>
              <a:t>@extly</a:t>
            </a:r>
          </a:p>
          <a:p>
            <a:pPr algn="ctr" rtl="0" lvl="0">
              <a:buNone/>
            </a:pPr>
            <a:r>
              <a:rPr lang="es"/>
              <a:t>Facebook </a:t>
            </a:r>
            <a:r>
              <a:rPr u="sng" lang="es">
                <a:solidFill>
                  <a:srgbClr val="185DA2"/>
                </a:solidFill>
                <a:hlinkClick r:id="rId7"/>
              </a:rPr>
              <a:t>facebook.com/extly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/>
          <p:nvPr/>
        </p:nvSpPr>
        <p:spPr>
          <a:xfrm>
            <a:off y="1881200" x="2186000"/>
            <a:ext cy="3985300" cx="61477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41" name="Shape 2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cxnSp>
        <p:nvCxnSpPr>
          <p:cNvPr id="242" name="Shape 242"/>
          <p:cNvCxnSpPr/>
          <p:nvPr/>
        </p:nvCxnSpPr>
        <p:spPr>
          <a:xfrm rot="10800000" flipH="1">
            <a:off y="3336199" x="3978875"/>
            <a:ext cy="494400" cx="10503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stealth"/>
          </a:ln>
        </p:spPr>
      </p:cxnSp>
      <p:cxnSp>
        <p:nvCxnSpPr>
          <p:cNvPr id="243" name="Shape 243"/>
          <p:cNvCxnSpPr/>
          <p:nvPr/>
        </p:nvCxnSpPr>
        <p:spPr>
          <a:xfrm rot="10800000" flipH="1">
            <a:off y="3496899" x="3941800"/>
            <a:ext cy="444900" cx="18410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stealth"/>
          </a:ln>
        </p:spPr>
      </p:cxnSp>
      <p:cxnSp>
        <p:nvCxnSpPr>
          <p:cNvPr id="244" name="Shape 244"/>
          <p:cNvCxnSpPr/>
          <p:nvPr/>
        </p:nvCxnSpPr>
        <p:spPr>
          <a:xfrm>
            <a:off y="3978875" x="4040650"/>
            <a:ext cy="667199" cx="21374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stealth"/>
          </a:ln>
        </p:spPr>
      </p:cxnSp>
      <p:cxnSp>
        <p:nvCxnSpPr>
          <p:cNvPr id="245" name="Shape 245"/>
          <p:cNvCxnSpPr/>
          <p:nvPr/>
        </p:nvCxnSpPr>
        <p:spPr>
          <a:xfrm>
            <a:off y="4065375" x="3991225"/>
            <a:ext cy="926699" cx="4080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stealth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s"/>
              <a:t>Prerequisites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974575" x="457200"/>
            <a:ext cy="4593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AutoTweetNG Free, PRO, or Joocial v6.8</a:t>
            </a:r>
          </a:p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This tutorial assumes you have already done a basic configuration.</a:t>
            </a:r>
          </a:p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Previous Tutorial:</a:t>
            </a:r>
            <a:r>
              <a:rPr u="sng" sz="2200" lang="es">
                <a:solidFill>
                  <a:schemeClr val="hlink"/>
                </a:solidFill>
                <a:hlinkClick r:id="rId3"/>
              </a:rPr>
              <a:t>How to AutoTweet from Joomla in 5 minutes</a:t>
            </a:r>
          </a:p>
          <a:p>
            <a:r>
              <a:t/>
            </a:r>
          </a:p>
        </p:txBody>
      </p:sp>
      <p:sp>
        <p:nvSpPr>
          <p:cNvPr id="53" name="Shape 53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sz="3000" lang="es">
                <a:solidFill>
                  <a:srgbClr val="FFFFFF"/>
                </a:solidFill>
              </a:rPr>
              <a:t>Publishing to Google+ Profiles and Pages</a:t>
            </a:r>
          </a:p>
        </p:txBody>
      </p:sp>
      <p:sp>
        <p:nvSpPr>
          <p:cNvPr id="59" name="Shape 59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980525" x="457200"/>
            <a:ext cy="4587299" cx="8437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 i="1"/>
              <a:t>The Google+ API currently provides read-only access to public data.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buNone/>
            </a:pPr>
            <a:r>
              <a:rPr sz="2200" lang="es"/>
              <a:t>However… </a:t>
            </a:r>
            <a:r>
              <a:rPr u="sng" sz="2200" lang="es"/>
              <a:t>there’s a way to simplify the community manager job.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buNone/>
            </a:pPr>
            <a:r>
              <a:rPr sz="2200" lang="es"/>
              <a:t>Google+ API does provide support for “Activities”. An activity is a note that a user posts to their stream. “Moments” describe activities that users engage within an app.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buNone/>
            </a:pPr>
            <a:r>
              <a:rPr sz="2200" lang="es"/>
              <a:t>Now, AutoTweetNG supports </a:t>
            </a:r>
            <a:r>
              <a:rPr b="1" sz="2200" lang="es"/>
              <a:t>Google+ Moments</a:t>
            </a:r>
            <a:r>
              <a:rPr sz="2200" lang="es"/>
              <a:t>.</a:t>
            </a:r>
          </a:p>
        </p:txBody>
      </p:sp>
      <p:sp>
        <p:nvSpPr>
          <p:cNvPr id="61" name="Shape 61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1819275" x="3771900"/>
            <a:ext cy="3524250" cx="5143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7" name="Shape 67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sz="3000" lang="es">
                <a:solidFill>
                  <a:srgbClr val="FFFFFF"/>
                </a:solidFill>
              </a:rPr>
              <a:t>About App Activities</a:t>
            </a:r>
          </a:p>
        </p:txBody>
      </p:sp>
      <p:sp>
        <p:nvSpPr>
          <p:cNvPr id="68" name="Shape 68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564700" x="457200"/>
            <a:ext cy="5003100" cx="4866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 i="1"/>
              <a:t>Increase app discovery and drive lasting re-engagement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buClr>
                <a:schemeClr val="dk1"/>
              </a:buClr>
              <a:buSzPct val="78571"/>
              <a:buFont typeface="Arial"/>
              <a:buNone/>
            </a:pPr>
            <a:r>
              <a:rPr b="1" sz="1400" lang="es"/>
              <a:t>Build conversations and share activities that matter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buNone/>
            </a:pPr>
            <a:r>
              <a:rPr sz="1400" lang="es"/>
              <a:t>Want to increase the discoverability of your app? Aggregated app activities that you send to Google </a:t>
            </a:r>
            <a:r>
              <a:rPr b="1" sz="1400" lang="es"/>
              <a:t>become eligible to appear on the right hand side of Google Search results</a:t>
            </a:r>
            <a:r>
              <a:rPr sz="1400" lang="es"/>
              <a:t> when users search for your site or app. </a:t>
            </a:r>
            <a:r>
              <a:rPr b="1" sz="1400" lang="es"/>
              <a:t>With a user’s permission, individual app activities can appear on their Google+ profile, visible to people they choose to share with, re-engaging users</a:t>
            </a:r>
            <a:r>
              <a:rPr sz="1400" lang="es"/>
              <a:t>. These relevant mentions of your app can foster conversations, and create powerful social proof for your service.….</a:t>
            </a:r>
          </a:p>
          <a:p>
            <a:pPr rtl="0" lvl="0">
              <a:lnSpc>
                <a:spcPct val="115000"/>
              </a:lnSpc>
              <a:buNone/>
            </a:pPr>
            <a:r>
              <a:rPr u="sng" sz="1400" lang="es">
                <a:solidFill>
                  <a:schemeClr val="hlink"/>
                </a:solidFill>
                <a:hlinkClick r:id="rId5"/>
              </a:rPr>
              <a:t>https://developers.google.com/+/features/app-activities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70" name="Shape 70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A Google+ Moments channel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621425" x="457200"/>
            <a:ext cy="4593300" cx="4008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2200" lang="es"/>
              <a:t>How it works:</a:t>
            </a:r>
          </a:p>
          <a:p>
            <a:pPr rtl="0" lvl="0" indent="-368300" marL="457200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The community manager </a:t>
            </a:r>
            <a:r>
              <a:rPr b="1" sz="2200" lang="es"/>
              <a:t>creates and authorizes the App publish moments</a:t>
            </a:r>
            <a:r>
              <a:rPr sz="2200" lang="es"/>
              <a:t> into the user profile.</a:t>
            </a:r>
          </a:p>
        </p:txBody>
      </p:sp>
      <p:sp>
        <p:nvSpPr>
          <p:cNvPr id="77" name="Shape 77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y="1712575" x="4466100"/>
            <a:ext cy="4647925" cx="45941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y="5442525" x="3499800"/>
            <a:ext cy="703799" cx="966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/>
        </p:nvSpPr>
        <p:spPr>
          <a:xfrm>
            <a:off y="1691725" x="3718500"/>
            <a:ext cy="4736250" cx="52446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5" name="Shape 85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A Google+ Moments channel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21425" x="152400"/>
            <a:ext cy="4593300" cx="3627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How it works: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Moments are registered in profile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Moments are public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Moments can be shared</a:t>
            </a:r>
          </a:p>
        </p:txBody>
      </p:sp>
      <p:sp>
        <p:nvSpPr>
          <p:cNvPr id="87" name="Shape 87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8" name="Shape 88"/>
          <p:cNvSpPr/>
          <p:nvPr/>
        </p:nvSpPr>
        <p:spPr>
          <a:xfrm rot="-5400000">
            <a:off y="4633724" x="8128074"/>
            <a:ext cy="703799" cx="966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A Google+ Moments channel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621425" x="152400"/>
            <a:ext cy="4593300" cx="3627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How it works: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Moments can be shared to a Profile or a Page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They can only be shared </a:t>
            </a:r>
            <a:r>
              <a:rPr b="1" sz="2200" lang="es"/>
              <a:t>manually</a:t>
            </a:r>
            <a:r>
              <a:rPr sz="2200" lang="es"/>
              <a:t>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95" name="Shape 95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6" name="Shape 96"/>
          <p:cNvSpPr/>
          <p:nvPr/>
        </p:nvSpPr>
        <p:spPr>
          <a:xfrm>
            <a:off y="1746375" x="3955200"/>
            <a:ext cy="4343400" cx="50776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A Google+ Moments channel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621425" x="152400"/>
            <a:ext cy="4593300" cx="3627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200" lang="es"/>
              <a:t>How it works: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Moments can be shared to a Profile or a Page</a:t>
            </a:r>
          </a:p>
          <a:p>
            <a:pPr rtl="0" lvl="0" indent="-368300" marL="4572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s"/>
              <a:t>They can only be shared </a:t>
            </a:r>
            <a:r>
              <a:rPr b="1" sz="2200" lang="es"/>
              <a:t>manually</a:t>
            </a:r>
            <a:r>
              <a:rPr sz="2200" lang="es"/>
              <a:t>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03" name="Shape 103"/>
          <p:cNvSpPr/>
          <p:nvPr/>
        </p:nvSpPr>
        <p:spPr>
          <a:xfrm>
            <a:off y="295725" x="7928575"/>
            <a:ext cy="966425" cx="966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4" name="Shape 104"/>
          <p:cNvSpPr/>
          <p:nvPr/>
        </p:nvSpPr>
        <p:spPr>
          <a:xfrm>
            <a:off y="1621425" x="3956025"/>
            <a:ext cy="4966374" cx="46492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