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104F44C1-CB37-4C5A-B9F9-CFD80045B9F2}">
  <a:tblStyle styleName="Table_0" styleId="{104F44C1-CB37-4C5A-B9F9-CFD80045B9F2}">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Lst>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 name="Shape 39"/>
        <p:cNvGrpSpPr/>
        <p:nvPr/>
      </p:nvGrpSpPr>
      <p:grpSpPr>
        <a:xfrm>
          <a:off y="0" x="0"/>
          <a:ext cy="0" cx="0"/>
          <a:chOff y="0" x="0"/>
          <a:chExt cy="0" cx="0"/>
        </a:xfrm>
      </p:grpSpPr>
      <p:sp>
        <p:nvSpPr>
          <p:cNvPr id="40" name="Shape 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1" name="Shape 4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7" name="Shape 11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4" name="Shape 124"/>
        <p:cNvGrpSpPr/>
        <p:nvPr/>
      </p:nvGrpSpPr>
      <p:grpSpPr>
        <a:xfrm>
          <a:off y="0" x="0"/>
          <a:ext cy="0" cx="0"/>
          <a:chOff y="0" x="0"/>
          <a:chExt cy="0" cx="0"/>
        </a:xfrm>
      </p:grpSpPr>
      <p:sp>
        <p:nvSpPr>
          <p:cNvPr id="125" name="Shape 12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6" name="Shape 12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5" name="Shape 13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3" name="Shape 14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9" name="Shape 149"/>
        <p:cNvGrpSpPr/>
        <p:nvPr/>
      </p:nvGrpSpPr>
      <p:grpSpPr>
        <a:xfrm>
          <a:off y="0" x="0"/>
          <a:ext cy="0" cx="0"/>
          <a:chOff y="0" x="0"/>
          <a:chExt cy="0" cx="0"/>
        </a:xfrm>
      </p:grpSpPr>
      <p:sp>
        <p:nvSpPr>
          <p:cNvPr id="150" name="Shape 15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1" name="Shape 15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9" name="Shape 15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7" name="Shape 167"/>
        <p:cNvGrpSpPr/>
        <p:nvPr/>
      </p:nvGrpSpPr>
      <p:grpSpPr>
        <a:xfrm>
          <a:off y="0" x="0"/>
          <a:ext cy="0" cx="0"/>
          <a:chOff y="0" x="0"/>
          <a:chExt cy="0" cx="0"/>
        </a:xfrm>
      </p:grpSpPr>
      <p:sp>
        <p:nvSpPr>
          <p:cNvPr id="168" name="Shape 1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9" name="Shape 16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7" name="Shape 17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5" name="Shape 18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4" name="Shape 19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 name="Shape 47"/>
        <p:cNvGrpSpPr/>
        <p:nvPr/>
      </p:nvGrpSpPr>
      <p:grpSpPr>
        <a:xfrm>
          <a:off y="0" x="0"/>
          <a:ext cy="0" cx="0"/>
          <a:chOff y="0" x="0"/>
          <a:chExt cy="0" cx="0"/>
        </a:xfrm>
      </p:grpSpPr>
      <p:sp>
        <p:nvSpPr>
          <p:cNvPr id="48" name="Shape 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9" name="Shape 4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0" name="Shape 200"/>
        <p:cNvGrpSpPr/>
        <p:nvPr/>
      </p:nvGrpSpPr>
      <p:grpSpPr>
        <a:xfrm>
          <a:off y="0" x="0"/>
          <a:ext cy="0" cx="0"/>
          <a:chOff y="0" x="0"/>
          <a:chExt cy="0" cx="0"/>
        </a:xfrm>
      </p:grpSpPr>
      <p:sp>
        <p:nvSpPr>
          <p:cNvPr id="201" name="Shape 20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2" name="Shape 20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0" name="Shape 21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6" name="Shape 216"/>
        <p:cNvGrpSpPr/>
        <p:nvPr/>
      </p:nvGrpSpPr>
      <p:grpSpPr>
        <a:xfrm>
          <a:off y="0" x="0"/>
          <a:ext cy="0" cx="0"/>
          <a:chOff y="0" x="0"/>
          <a:chExt cy="0" cx="0"/>
        </a:xfrm>
      </p:grpSpPr>
      <p:sp>
        <p:nvSpPr>
          <p:cNvPr id="217" name="Shape 21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8" name="Shape 21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4" name="Shape 224"/>
        <p:cNvGrpSpPr/>
        <p:nvPr/>
      </p:nvGrpSpPr>
      <p:grpSpPr>
        <a:xfrm>
          <a:off y="0" x="0"/>
          <a:ext cy="0" cx="0"/>
          <a:chOff y="0" x="0"/>
          <a:chExt cy="0" cx="0"/>
        </a:xfrm>
      </p:grpSpPr>
      <p:sp>
        <p:nvSpPr>
          <p:cNvPr id="225" name="Shape 22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6" name="Shape 22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1" name="Shape 231"/>
        <p:cNvGrpSpPr/>
        <p:nvPr/>
      </p:nvGrpSpPr>
      <p:grpSpPr>
        <a:xfrm>
          <a:off y="0" x="0"/>
          <a:ext cy="0" cx="0"/>
          <a:chOff y="0" x="0"/>
          <a:chExt cy="0" cx="0"/>
        </a:xfrm>
      </p:grpSpPr>
      <p:sp>
        <p:nvSpPr>
          <p:cNvPr id="232" name="Shape 2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3" name="Shape 23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1" name="Shape 24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6" name="Shape 246"/>
        <p:cNvGrpSpPr/>
        <p:nvPr/>
      </p:nvGrpSpPr>
      <p:grpSpPr>
        <a:xfrm>
          <a:off y="0" x="0"/>
          <a:ext cy="0" cx="0"/>
          <a:chOff y="0" x="0"/>
          <a:chExt cy="0" cx="0"/>
        </a:xfrm>
      </p:grpSpPr>
      <p:sp>
        <p:nvSpPr>
          <p:cNvPr id="247" name="Shape 2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8" name="Shape 24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2" name="Shape 252"/>
        <p:cNvGrpSpPr/>
        <p:nvPr/>
      </p:nvGrpSpPr>
      <p:grpSpPr>
        <a:xfrm>
          <a:off y="0" x="0"/>
          <a:ext cy="0" cx="0"/>
          <a:chOff y="0" x="0"/>
          <a:chExt cy="0" cx="0"/>
        </a:xfrm>
      </p:grpSpPr>
      <p:sp>
        <p:nvSpPr>
          <p:cNvPr id="253" name="Shape 25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4" name="Shape 25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0" name="Shape 260"/>
        <p:cNvGrpSpPr/>
        <p:nvPr/>
      </p:nvGrpSpPr>
      <p:grpSpPr>
        <a:xfrm>
          <a:off y="0" x="0"/>
          <a:ext cy="0" cx="0"/>
          <a:chOff y="0" x="0"/>
          <a:chExt cy="0" cx="0"/>
        </a:xfrm>
      </p:grpSpPr>
      <p:sp>
        <p:nvSpPr>
          <p:cNvPr id="261" name="Shape 2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2" name="Shape 26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6" name="Shape 5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 name="Shape 61"/>
        <p:cNvGrpSpPr/>
        <p:nvPr/>
      </p:nvGrpSpPr>
      <p:grpSpPr>
        <a:xfrm>
          <a:off y="0" x="0"/>
          <a:ext cy="0" cx="0"/>
          <a:chOff y="0" x="0"/>
          <a:chExt cy="0" cx="0"/>
        </a:xfrm>
      </p:grpSpPr>
      <p:sp>
        <p:nvSpPr>
          <p:cNvPr id="62" name="Shape 6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3" name="Shape 6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3" name="Shape 7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4" name="Shape 8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2" name="Shape 9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8" name="Shape 98"/>
        <p:cNvGrpSpPr/>
        <p:nvPr/>
      </p:nvGrpSpPr>
      <p:grpSpPr>
        <a:xfrm>
          <a:off y="0" x="0"/>
          <a:ext cy="0" cx="0"/>
          <a:chOff y="0" x="0"/>
          <a:chExt cy="0" cx="0"/>
        </a:xfrm>
      </p:grpSpPr>
      <p:sp>
        <p:nvSpPr>
          <p:cNvPr id="99" name="Shape 9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0" name="Shape 10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0" x="0"/>
            <a:ext cy="4691399" cx="9144000"/>
          </a:xfrm>
          <a:prstGeom prst="rect">
            <a:avLst/>
          </a:prstGeom>
          <a:solidFill>
            <a:schemeClr val="dk2"/>
          </a:solidFill>
          <a:ln>
            <a:noFill/>
          </a:ln>
        </p:spPr>
        <p:txBody>
          <a:bodyPr bIns="45700" rIns="91425" lIns="91425" tIns="45700" anchor="ctr" anchorCtr="0">
            <a:noAutofit/>
          </a:bodyPr>
          <a:lstStyle/>
          <a:p/>
        </p:txBody>
      </p:sp>
      <p:cxnSp>
        <p:nvCxnSpPr>
          <p:cNvPr id="9" name="Shape 9"/>
          <p:cNvCxnSpPr/>
          <p:nvPr/>
        </p:nvCxnSpPr>
        <p:spPr>
          <a:xfrm>
            <a:off y="4662139"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0" name="Shape 10"/>
          <p:cNvSpPr txBox="1"/>
          <p:nvPr>
            <p:ph type="ctrTitle"/>
          </p:nvPr>
        </p:nvSpPr>
        <p:spPr>
          <a:xfrm>
            <a:off y="2490375" x="685800"/>
            <a:ext cy="2198400" cx="7772400"/>
          </a:xfrm>
          <a:prstGeom prst="rect">
            <a:avLst/>
          </a:prstGeom>
          <a:noFill/>
          <a:ln>
            <a:noFill/>
          </a:ln>
        </p:spPr>
        <p:txBody>
          <a:bodyPr bIns="91425" rIns="91425" lIns="91425" tIns="91425" anchor="b" anchorCtr="0"/>
          <a:lstStyle>
            <a:lvl1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1pPr>
            <a:lvl2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2pPr>
            <a:lvl3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3pPr>
            <a:lvl4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4pPr>
            <a:lvl5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5pPr>
            <a:lvl6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6pPr>
            <a:lvl7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7pPr>
            <a:lvl8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8pPr>
            <a:lvl9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9pPr>
          </a:lstStyle>
          <a:p/>
        </p:txBody>
      </p:sp>
      <p:sp>
        <p:nvSpPr>
          <p:cNvPr id="11" name="Shape 11"/>
          <p:cNvSpPr txBox="1"/>
          <p:nvPr>
            <p:ph idx="1" type="subTitle"/>
          </p:nvPr>
        </p:nvSpPr>
        <p:spPr>
          <a:xfrm>
            <a:off y="4836035" x="685800"/>
            <a:ext cy="1032599" cx="7772400"/>
          </a:xfrm>
          <a:prstGeom prst="rect">
            <a:avLst/>
          </a:prstGeom>
          <a:noFill/>
          <a:ln>
            <a:noFill/>
          </a:ln>
        </p:spPr>
        <p:txBody>
          <a:bodyPr bIns="91425" rIns="91425" lIns="91425" tIns="91425" anchor="t" anchorCtr="0"/>
          <a:lstStyle>
            <a:lvl1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1pPr>
            <a:lvl2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2pPr>
            <a:lvl3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3pPr>
            <a:lvl4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4pPr>
            <a:lvl5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5pPr>
            <a:lvl6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6pPr>
            <a:lvl7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7pPr>
            <a:lvl8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8pPr>
            <a:lvl9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p:nvPr/>
        </p:nvSpPr>
        <p:spPr>
          <a:xfrm>
            <a:off y="0" x="0"/>
            <a:ext cy="1532999" cx="9144000"/>
          </a:xfrm>
          <a:prstGeom prst="rect">
            <a:avLst/>
          </a:prstGeom>
          <a:solidFill>
            <a:srgbClr val="2388DB"/>
          </a:solidFill>
          <a:ln>
            <a:noFill/>
          </a:ln>
        </p:spPr>
        <p:txBody>
          <a:bodyPr bIns="45700" rIns="91425" lIns="91425" tIns="45700" anchor="ctr" anchorCtr="0">
            <a:noAutofit/>
          </a:bodyPr>
          <a:lstStyle/>
          <a:p/>
        </p:txBody>
      </p:sp>
      <p:cxnSp>
        <p:nvCxnSpPr>
          <p:cNvPr id="14" name="Shape 14"/>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5" name="Shape 15"/>
          <p:cNvSpPr txBox="1"/>
          <p:nvPr>
            <p:ph type="title"/>
          </p:nvPr>
        </p:nvSpPr>
        <p:spPr>
          <a:xfrm>
            <a:off y="274637" x="457200"/>
            <a:ext cy="1143000" cx="8229600"/>
          </a:xfrm>
          <a:prstGeom prst="rect">
            <a:avLst/>
          </a:prstGeom>
          <a:noFill/>
          <a:ln>
            <a:noFill/>
          </a:ln>
        </p:spPr>
        <p:txBody>
          <a:bodyPr bIns="91425" rIns="91425" lIns="91425" t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p:txBody>
      </p:sp>
      <p:sp>
        <p:nvSpPr>
          <p:cNvPr id="16" name="Shape 1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p:nvPr/>
        </p:nvSpPr>
        <p:spPr>
          <a:xfrm>
            <a:off y="0" x="0"/>
            <a:ext cy="1532999" cx="9144000"/>
          </a:xfrm>
          <a:prstGeom prst="rect">
            <a:avLst/>
          </a:prstGeom>
          <a:solidFill>
            <a:schemeClr val="dk2"/>
          </a:solidFill>
          <a:ln>
            <a:noFill/>
          </a:ln>
        </p:spPr>
        <p:txBody>
          <a:bodyPr bIns="45700" rIns="91425" lIns="91425" tIns="45700" anchor="ctr" anchorCtr="0">
            <a:noAutofit/>
          </a:bodyPr>
          <a:lstStyle/>
          <a:p/>
        </p:txBody>
      </p:sp>
      <p:cxnSp>
        <p:nvCxnSpPr>
          <p:cNvPr id="19" name="Shape 19"/>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0" name="Shape 20"/>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
        <p:nvSpPr>
          <p:cNvPr id="21" name="Shape 21"/>
          <p:cNvSpPr txBox="1"/>
          <p:nvPr>
            <p:ph idx="1" type="body"/>
          </p:nvPr>
        </p:nvSpPr>
        <p:spPr>
          <a:xfrm>
            <a:off y="1600200" x="457200"/>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22" name="Shape 22"/>
          <p:cNvSpPr txBox="1"/>
          <p:nvPr>
            <p:ph idx="2" type="body"/>
          </p:nvPr>
        </p:nvSpPr>
        <p:spPr>
          <a:xfrm>
            <a:off y="1600200" x="4692273"/>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 name="Shape 23"/>
        <p:cNvGrpSpPr/>
        <p:nvPr/>
      </p:nvGrpSpPr>
      <p:grpSpPr>
        <a:xfrm>
          <a:off y="0" x="0"/>
          <a:ext cy="0" cx="0"/>
          <a:chOff y="0" x="0"/>
          <a:chExt cy="0" cx="0"/>
        </a:xfrm>
      </p:grpSpPr>
      <p:sp>
        <p:nvSpPr>
          <p:cNvPr id="24" name="Shape 24"/>
          <p:cNvSpPr/>
          <p:nvPr/>
        </p:nvSpPr>
        <p:spPr>
          <a:xfrm>
            <a:off y="0" x="0"/>
            <a:ext cy="1532999" cx="9144000"/>
          </a:xfrm>
          <a:prstGeom prst="rect">
            <a:avLst/>
          </a:prstGeom>
          <a:solidFill>
            <a:srgbClr val="2388DB"/>
          </a:solidFill>
          <a:ln>
            <a:noFill/>
          </a:ln>
        </p:spPr>
        <p:txBody>
          <a:bodyPr bIns="45700" rIns="91425" lIns="91425" tIns="45700" anchor="ctr" anchorCtr="0">
            <a:noAutofit/>
          </a:bodyPr>
          <a:lstStyle/>
          <a:p/>
        </p:txBody>
      </p:sp>
      <p:cxnSp>
        <p:nvCxnSpPr>
          <p:cNvPr id="25" name="Shape 25"/>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6" name="Shape 26"/>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7" name="Shape 27"/>
        <p:cNvGrpSpPr/>
        <p:nvPr/>
      </p:nvGrpSpPr>
      <p:grpSpPr>
        <a:xfrm>
          <a:off y="0" x="0"/>
          <a:ext cy="0" cx="0"/>
          <a:chOff y="0" x="0"/>
          <a:chExt cy="0" cx="0"/>
        </a:xfrm>
      </p:grpSpPr>
      <p:sp>
        <p:nvSpPr>
          <p:cNvPr id="28" name="Shape 28"/>
          <p:cNvSpPr txBox="1"/>
          <p:nvPr>
            <p:ph idx="1" type="body"/>
          </p:nvPr>
        </p:nvSpPr>
        <p:spPr>
          <a:xfrm>
            <a:off y="5875078" x="457200"/>
            <a:ext cy="692700" cx="8229600"/>
          </a:xfrm>
          <a:prstGeom prst="rect">
            <a:avLst/>
          </a:prstGeom>
          <a:noFill/>
          <a:ln>
            <a:noFill/>
          </a:ln>
        </p:spPr>
        <p:txBody>
          <a:bodyPr bIns="91425" rIns="91425" lIns="91425" tIns="91425" anchor="t" anchorCtr="0"/>
          <a:lstStyle>
            <a:lvl1pPr algn="l" rtl="0" indent="-285750" marL="285750">
              <a:lnSpc>
                <a:spcPct val="100000"/>
              </a:lnSpc>
              <a:spcBef>
                <a:spcPts val="0"/>
              </a:spcBef>
              <a:spcAft>
                <a:spcPts val="0"/>
              </a:spcAft>
              <a:buClr>
                <a:schemeClr val="dk2"/>
              </a:buClr>
              <a:buSzPct val="166666"/>
              <a:buFont typeface="Arial"/>
              <a:buChar char="•"/>
              <a:defRPr b="0" sz="1800">
                <a:solidFill>
                  <a:schemeClr val="dk2"/>
                </a:solidFill>
              </a:defRPr>
            </a:lvl1pPr>
            <a:lvl2pPr algn="l" rtl="0" indent="-285750" marL="285750">
              <a:lnSpc>
                <a:spcPct val="100000"/>
              </a:lnSpc>
              <a:spcBef>
                <a:spcPts val="0"/>
              </a:spcBef>
              <a:spcAft>
                <a:spcPts val="0"/>
              </a:spcAft>
              <a:buClr>
                <a:schemeClr val="dk2"/>
              </a:buClr>
              <a:buSzPct val="100000"/>
              <a:buFont typeface="Courier New"/>
              <a:buChar char="o"/>
              <a:defRPr b="0" sz="1800">
                <a:solidFill>
                  <a:schemeClr val="dk2"/>
                </a:solidFill>
              </a:defRPr>
            </a:lvl2pPr>
            <a:lvl3pPr algn="l" rtl="0" indent="-285750" marL="285750">
              <a:lnSpc>
                <a:spcPct val="100000"/>
              </a:lnSpc>
              <a:spcBef>
                <a:spcPts val="0"/>
              </a:spcBef>
              <a:spcAft>
                <a:spcPts val="0"/>
              </a:spcAft>
              <a:buClr>
                <a:schemeClr val="dk2"/>
              </a:buClr>
              <a:buSzPct val="100000"/>
              <a:buFont typeface="Wingdings"/>
              <a:buChar char="§"/>
              <a:defRPr b="0" sz="1800">
                <a:solidFill>
                  <a:schemeClr val="dk2"/>
                </a:solidFill>
              </a:defRPr>
            </a:lvl3pPr>
            <a:lvl4pPr algn="l" rtl="0" indent="-285750" marL="285750">
              <a:lnSpc>
                <a:spcPct val="100000"/>
              </a:lnSpc>
              <a:spcBef>
                <a:spcPts val="0"/>
              </a:spcBef>
              <a:spcAft>
                <a:spcPts val="0"/>
              </a:spcAft>
              <a:buClr>
                <a:schemeClr val="dk2"/>
              </a:buClr>
              <a:buSzPct val="166666"/>
              <a:buFont typeface="Arial"/>
              <a:buChar char="•"/>
              <a:defRPr b="0" sz="1800">
                <a:solidFill>
                  <a:schemeClr val="dk2"/>
                </a:solidFill>
              </a:defRPr>
            </a:lvl4pPr>
            <a:lvl5pPr algn="l" rtl="0" indent="-285750" marL="285750">
              <a:lnSpc>
                <a:spcPct val="100000"/>
              </a:lnSpc>
              <a:spcBef>
                <a:spcPts val="0"/>
              </a:spcBef>
              <a:spcAft>
                <a:spcPts val="0"/>
              </a:spcAft>
              <a:buClr>
                <a:schemeClr val="dk2"/>
              </a:buClr>
              <a:buSzPct val="100000"/>
              <a:buFont typeface="Courier New"/>
              <a:buChar char="o"/>
              <a:defRPr b="0" sz="1800">
                <a:solidFill>
                  <a:schemeClr val="dk2"/>
                </a:solidFill>
              </a:defRPr>
            </a:lvl5pPr>
            <a:lvl6pPr algn="l" rtl="0" indent="-285750" marL="285750">
              <a:lnSpc>
                <a:spcPct val="100000"/>
              </a:lnSpc>
              <a:spcBef>
                <a:spcPts val="0"/>
              </a:spcBef>
              <a:spcAft>
                <a:spcPts val="0"/>
              </a:spcAft>
              <a:buClr>
                <a:schemeClr val="dk2"/>
              </a:buClr>
              <a:buSzPct val="100000"/>
              <a:buFont typeface="Wingdings"/>
              <a:buChar char="§"/>
              <a:defRPr b="0" sz="1800">
                <a:solidFill>
                  <a:schemeClr val="dk2"/>
                </a:solidFill>
              </a:defRPr>
            </a:lvl6pPr>
            <a:lvl7pPr algn="l" rtl="0" indent="-285750" marL="285750">
              <a:lnSpc>
                <a:spcPct val="100000"/>
              </a:lnSpc>
              <a:spcBef>
                <a:spcPts val="0"/>
              </a:spcBef>
              <a:spcAft>
                <a:spcPts val="0"/>
              </a:spcAft>
              <a:buClr>
                <a:schemeClr val="dk2"/>
              </a:buClr>
              <a:buSzPct val="166666"/>
              <a:buFont typeface="Arial"/>
              <a:buChar char="•"/>
              <a:defRPr b="0" sz="1800">
                <a:solidFill>
                  <a:schemeClr val="dk2"/>
                </a:solidFill>
              </a:defRPr>
            </a:lvl7pPr>
            <a:lvl8pPr algn="l" rtl="0" indent="-285750" marL="285750">
              <a:lnSpc>
                <a:spcPct val="100000"/>
              </a:lnSpc>
              <a:spcBef>
                <a:spcPts val="0"/>
              </a:spcBef>
              <a:spcAft>
                <a:spcPts val="0"/>
              </a:spcAft>
              <a:buClr>
                <a:schemeClr val="dk2"/>
              </a:buClr>
              <a:buSzPct val="100000"/>
              <a:buFont typeface="Courier New"/>
              <a:buChar char="o"/>
              <a:defRPr b="0" sz="1800">
                <a:solidFill>
                  <a:schemeClr val="dk2"/>
                </a:solidFill>
              </a:defRPr>
            </a:lvl8pPr>
            <a:lvl9pPr algn="l" rtl="0" indent="-285750" marL="285750">
              <a:lnSpc>
                <a:spcPct val="100000"/>
              </a:lnSpc>
              <a:spcBef>
                <a:spcPts val="0"/>
              </a:spcBef>
              <a:spcAft>
                <a:spcPts val="0"/>
              </a:spcAft>
              <a:buClr>
                <a:schemeClr val="dk2"/>
              </a:buClr>
              <a:buSzPct val="100000"/>
              <a:buFont typeface="Wingdings"/>
              <a:buChar char="§"/>
              <a:defRPr b="0" sz="1800">
                <a:solidFill>
                  <a:schemeClr val="dk2"/>
                </a:solidFill>
              </a:defRPr>
            </a:lvl9pPr>
          </a:lstStyle>
          <a:p/>
        </p:txBody>
      </p:sp>
      <p:sp>
        <p:nvSpPr>
          <p:cNvPr id="29" name="Shape 29"/>
          <p:cNvSpPr/>
          <p:nvPr/>
        </p:nvSpPr>
        <p:spPr>
          <a:xfrm>
            <a:off y="0" x="4274"/>
            <a:ext cy="5875200" cx="9144000"/>
          </a:xfrm>
          <a:prstGeom prst="rect">
            <a:avLst/>
          </a:prstGeom>
          <a:solidFill>
            <a:srgbClr val="2388DB"/>
          </a:solidFill>
          <a:ln>
            <a:noFill/>
          </a:ln>
        </p:spPr>
        <p:txBody>
          <a:bodyPr bIns="45700" rIns="91425" lIns="91425" tIns="45700" anchor="ctr" anchorCtr="0">
            <a:noAutofit/>
          </a:bodyPr>
          <a:lstStyle/>
          <a:p/>
        </p:txBody>
      </p:sp>
      <p:cxnSp>
        <p:nvCxnSpPr>
          <p:cNvPr id="30" name="Shape 30"/>
          <p:cNvCxnSpPr/>
          <p:nvPr/>
        </p:nvCxnSpPr>
        <p:spPr>
          <a:xfrm>
            <a:off y="5845828" x="0"/>
            <a:ext cy="0" cx="9144000"/>
          </a:xfrm>
          <a:prstGeom prst="straightConnector1">
            <a:avLst/>
          </a:prstGeom>
          <a:noFill/>
          <a:ln w="57150" cap="flat">
            <a:solidFill>
              <a:srgbClr val="000000">
                <a:alpha val="14901"/>
              </a:srgbClr>
            </a:solidFill>
            <a:prstDash val="solid"/>
            <a:round/>
            <a:headEnd w="med" len="med" type="none"/>
            <a:tailEnd w="med" len="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1" name="Shape 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1pPr>
            <a:lvl2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2pPr>
            <a:lvl3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3pPr>
            <a:lvl4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4pPr>
            <a:lvl5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5pPr>
            <a:lvl6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6pPr>
            <a:lvl7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7pPr>
            <a:lvl8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8pPr>
            <a:lvl9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indent="-342900" marL="342900">
              <a:spcBef>
                <a:spcPts val="600"/>
              </a:spcBef>
              <a:buClr>
                <a:schemeClr val="dk1"/>
              </a:buClr>
              <a:buSzPct val="166666"/>
              <a:buFont typeface="Arial"/>
              <a:buChar char="•"/>
              <a:defRPr strike="noStrike" u="none" b="0" cap="none" baseline="0" sz="3000" i="0">
                <a:solidFill>
                  <a:schemeClr val="dk1"/>
                </a:solidFill>
                <a:latin typeface="Arial"/>
                <a:ea typeface="Arial"/>
                <a:cs typeface="Arial"/>
                <a:sym typeface="Arial"/>
              </a:defRPr>
            </a:lvl1pPr>
            <a:lvl2pPr algn="l" rtl="0" indent="-285750" marL="742950">
              <a:spcBef>
                <a:spcPts val="480"/>
              </a:spcBef>
              <a:buClr>
                <a:schemeClr val="dk1"/>
              </a:buClr>
              <a:buSzPct val="100000"/>
              <a:buFont typeface="Courier New"/>
              <a:buChar char="o"/>
              <a:defRPr strike="noStrike" u="none" b="0" cap="none" baseline="0" sz="2400" i="0">
                <a:solidFill>
                  <a:schemeClr val="dk1"/>
                </a:solidFill>
                <a:latin typeface="Arial"/>
                <a:ea typeface="Arial"/>
                <a:cs typeface="Arial"/>
                <a:sym typeface="Arial"/>
              </a:defRPr>
            </a:lvl2pPr>
            <a:lvl3pPr algn="l" rtl="0" indent="-228600" marL="1143000">
              <a:spcBef>
                <a:spcPts val="480"/>
              </a:spcBef>
              <a:buClr>
                <a:schemeClr val="dk1"/>
              </a:buClr>
              <a:buSzPct val="100000"/>
              <a:buFont typeface="Wingdings"/>
              <a:buChar char="§"/>
              <a:defRPr strike="noStrike" u="none" b="0" cap="none" baseline="0" sz="2400" i="0">
                <a:solidFill>
                  <a:schemeClr val="dk1"/>
                </a:solidFill>
                <a:latin typeface="Arial"/>
                <a:ea typeface="Arial"/>
                <a:cs typeface="Arial"/>
                <a:sym typeface="Arial"/>
              </a:defRPr>
            </a:lvl3pPr>
            <a:lvl4pPr algn="l" rtl="0" indent="-228600" marL="16002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4pPr>
            <a:lvl5pPr algn="l" rtl="0" indent="-228600" marL="20574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5pPr>
            <a:lvl6pPr algn="l" rtl="0" indent="-228600" marL="25146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6pPr>
            <a:lvl7pPr algn="l" rtl="0" indent="-228600" marL="29718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7pPr>
            <a:lvl8pPr algn="l" rtl="0" indent="-228600" marL="34290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8pPr>
            <a:lvl9pPr algn="l" rtl="0" indent="-228600" marL="38862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4"/><Relationship Target="http://www.extly.com/joocial-full-social-content-management-in-joomla.html" Type="http://schemas.openxmlformats.org/officeDocument/2006/relationships/hyperlink" TargetMode="External"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4"/><Relationship Target="../media/image00.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3.jpg" Type="http://schemas.openxmlformats.org/officeDocument/2006/relationships/image" Id="rId4"/><Relationship Target="../media/image00.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4"/><Relationship Target="../media/image00.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4"/><Relationship Target="../media/image00.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16.jpg" Type="http://schemas.openxmlformats.org/officeDocument/2006/relationships/image" Id="rId4"/><Relationship Target="http://www.thesocialmediahat.com/article/should-bloggers-and-businesses-share-old-content" Type="http://schemas.openxmlformats.org/officeDocument/2006/relationships/hyperlink" TargetMode="External"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16.jpg" Type="http://schemas.openxmlformats.org/officeDocument/2006/relationships/image" Id="rId4"/><Relationship Target="http://www.thesocialmediahat.com/article/should-bloggers-and-businesses-share-old-content" Type="http://schemas.openxmlformats.org/officeDocument/2006/relationships/hyperlink" TargetMode="External"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4"/><Relationship Target="../media/image10.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25.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http://docs.joomla.org/ACL" Type="http://schemas.openxmlformats.org/officeDocument/2006/relationships/hyperlink" TargetMode="External"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4"/><Relationship Target="../media/image19.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http://support.extly.com" Type="http://schemas.openxmlformats.org/officeDocument/2006/relationships/hyperlink" TargetMode="External" Id="rId4"/><Relationship Target="http://www.extly.com/autotweet-ng-pro.html" Type="http://schemas.openxmlformats.org/officeDocument/2006/relationships/hyperlink" TargetMode="External" Id="rId3"/><Relationship Target="../media/image00.png" Type="http://schemas.openxmlformats.org/officeDocument/2006/relationships/image" Id="rId6"/><Relationship Target="http://www.extly.com/forum/index.html" Type="http://schemas.openxmlformats.org/officeDocument/2006/relationships/hyperlink" TargetMode="External" Id="rId5"/></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4"/><Relationship Target="../media/image18.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24.png" Type="http://schemas.openxmlformats.org/officeDocument/2006/relationships/image" Id="rId4"/><Relationship Target="../media/image26.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21.png" Type="http://schemas.openxmlformats.org/officeDocument/2006/relationships/image" Id="rId4"/><Relationship Target="../media/image20.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30.png" Type="http://schemas.openxmlformats.org/officeDocument/2006/relationships/image" Id="rId4"/><Relationship Target="../media/image22.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27.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29.png" Type="http://schemas.openxmlformats.org/officeDocument/2006/relationships/image" Id="rId4"/><Relationship Target="../media/image31.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28.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 Target="http://support.extly.com" Type="http://schemas.openxmlformats.org/officeDocument/2006/relationships/hyperlink" TargetMode="External" Id="rId4"/><Relationship Target="../media/image23.png" Type="http://schemas.openxmlformats.org/officeDocument/2006/relationships/image" Id="rId3"/><Relationship Target="http://www.twitter.com/extly" Type="http://schemas.openxmlformats.org/officeDocument/2006/relationships/hyperlink" TargetMode="External" Id="rId6"/><Relationship Target="http://www.extly.com/forum/index.html" Type="http://schemas.openxmlformats.org/officeDocument/2006/relationships/hyperlink" TargetMode="External" Id="rId5"/><Relationship Target="https://www.facebook.com/Extly" Type="http://schemas.openxmlformats.org/officeDocument/2006/relationships/hyperlink" TargetMode="External" Id="rId7"/></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http://www.extly.com/how-to-autotweet-from-your-own-facebook-app.html#/how-to-facebook" Type="http://schemas.openxmlformats.org/officeDocument/2006/relationships/hyperlink" TargetMode="External" Id="rId4"/><Relationship Target="http://www.extly.com/how-to-autotweet-in-5-minutes-from-joomla.html" Type="http://schemas.openxmlformats.org/officeDocument/2006/relationships/hyperlink" TargetMode="External" Id="rId3"/><Relationship Target="http://www.extly.com/autotweetng-joocial-publishing-to-gplus-profiles-and-pages.html" Type="http://schemas.openxmlformats.org/officeDocument/2006/relationships/hyperlink" TargetMode="External" Id="rId6"/><Relationship Target="http://www.extly.com/autotweetng-recipe-improve-your-social-streams-with-rss-feeds.html" Type="http://schemas.openxmlformats.org/officeDocument/2006/relationships/hyperlink" TargetMode="External" Id="rId5"/><Relationship Target="../media/image00.png" Type="http://schemas.openxmlformats.org/officeDocument/2006/relationships/image" Id="rId7"/></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4"/><Relationship Target="../media/image00.png" Type="http://schemas.openxmlformats.org/officeDocument/2006/relationships/image" Id="rId3"/><Relationship Target="../media/image15.jp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4"/><Relationship Target="../media/image03.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4"/><Relationship Target="../media/image00.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4"/><Relationship Target="../media/image00.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4"/><Relationship Target="../media/image00.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 name="Shape 32"/>
        <p:cNvGrpSpPr/>
        <p:nvPr/>
      </p:nvGrpSpPr>
      <p:grpSpPr>
        <a:xfrm>
          <a:off y="0" x="0"/>
          <a:ext cy="0" cx="0"/>
          <a:chOff y="0" x="0"/>
          <a:chExt cy="0" cx="0"/>
        </a:xfrm>
      </p:grpSpPr>
      <p:sp>
        <p:nvSpPr>
          <p:cNvPr id="33" name="Shape 33"/>
          <p:cNvSpPr txBox="1"/>
          <p:nvPr>
            <p:ph type="ctrTitle"/>
          </p:nvPr>
        </p:nvSpPr>
        <p:spPr>
          <a:xfrm>
            <a:off y="2795175" x="262000"/>
            <a:ext cy="1219199" cx="8650799"/>
          </a:xfrm>
          <a:prstGeom prst="rect">
            <a:avLst/>
          </a:prstGeom>
        </p:spPr>
        <p:txBody>
          <a:bodyPr bIns="91425" rIns="91425" lIns="91425" tIns="91425" anchor="b" anchorCtr="0">
            <a:noAutofit/>
          </a:bodyPr>
          <a:lstStyle/>
          <a:p>
            <a:pPr rtl="0" lvl="0">
              <a:buNone/>
            </a:pPr>
            <a:r>
              <a:rPr lang="es"/>
              <a:t>Joocial</a:t>
            </a:r>
          </a:p>
          <a:p>
            <a:pPr rtl="0" lvl="0">
              <a:buNone/>
            </a:pPr>
            <a:r>
              <a:rPr sz="1800" lang="es"/>
              <a:t>AutoTweetNG - Enhance your social media management</a:t>
            </a:r>
          </a:p>
        </p:txBody>
      </p:sp>
      <p:sp>
        <p:nvSpPr>
          <p:cNvPr id="34" name="Shape 34"/>
          <p:cNvSpPr txBox="1"/>
          <p:nvPr>
            <p:ph idx="1" type="subTitle"/>
          </p:nvPr>
        </p:nvSpPr>
        <p:spPr>
          <a:xfrm>
            <a:off y="4762900" x="262000"/>
            <a:ext cy="1433099" cx="8588999"/>
          </a:xfrm>
          <a:prstGeom prst="rect">
            <a:avLst/>
          </a:prstGeom>
        </p:spPr>
        <p:txBody>
          <a:bodyPr bIns="91425" rIns="91425" lIns="91425" tIns="91425" anchor="t" anchorCtr="0">
            <a:noAutofit/>
          </a:bodyPr>
          <a:lstStyle/>
          <a:p>
            <a:pPr rtl="0" lvl="0">
              <a:buNone/>
            </a:pPr>
            <a:r>
              <a:rPr lang="es">
                <a:solidFill>
                  <a:srgbClr val="000000"/>
                </a:solidFill>
              </a:rPr>
              <a:t>Full social content management in Joomla</a:t>
            </a:r>
          </a:p>
        </p:txBody>
      </p:sp>
      <p:sp>
        <p:nvSpPr>
          <p:cNvPr id="35" name="Shape 35"/>
          <p:cNvSpPr txBox="1"/>
          <p:nvPr/>
        </p:nvSpPr>
        <p:spPr>
          <a:xfrm>
            <a:off y="6150825" x="3377650"/>
            <a:ext cy="618600" cx="5702399"/>
          </a:xfrm>
          <a:prstGeom prst="rect">
            <a:avLst/>
          </a:prstGeom>
        </p:spPr>
        <p:txBody>
          <a:bodyPr bIns="91425" rIns="91425" lIns="91425" tIns="91425" anchor="ctr" anchorCtr="0">
            <a:noAutofit/>
          </a:bodyPr>
          <a:lstStyle/>
          <a:p>
            <a:pPr algn="r" rtl="0" lvl="0">
              <a:buNone/>
            </a:pPr>
            <a:r>
              <a:rPr lang="es"/>
              <a:t>Presentation based on Joomla 3 and AutoTweetNG Joocial 7.1.0</a:t>
            </a:r>
            <a:br>
              <a:rPr lang="es"/>
            </a:br>
            <a:r>
              <a:rPr lang="es"/>
              <a:t>2014-01-24</a:t>
            </a:r>
          </a:p>
        </p:txBody>
      </p:sp>
      <p:sp>
        <p:nvSpPr>
          <p:cNvPr id="36" name="Shape 36"/>
          <p:cNvSpPr txBox="1"/>
          <p:nvPr/>
        </p:nvSpPr>
        <p:spPr>
          <a:xfrm>
            <a:off y="5403475" x="288500"/>
            <a:ext cy="457200" cx="6997499"/>
          </a:xfrm>
          <a:prstGeom prst="rect">
            <a:avLst/>
          </a:prstGeom>
          <a:noFill/>
        </p:spPr>
        <p:txBody>
          <a:bodyPr bIns="91425" rIns="91425" lIns="91425" tIns="91425" anchor="t" anchorCtr="0">
            <a:noAutofit/>
          </a:bodyPr>
          <a:lstStyle/>
          <a:p>
            <a:pPr rtl="0" lvl="0">
              <a:buNone/>
            </a:pPr>
            <a:r>
              <a:rPr u="sng" lang="es">
                <a:solidFill>
                  <a:schemeClr val="hlink"/>
                </a:solidFill>
                <a:hlinkClick r:id="rId3"/>
              </a:rPr>
              <a:t>http://www.extly.com/joocial-full-social-content-management-in-joomla.html</a:t>
            </a:r>
          </a:p>
        </p:txBody>
      </p:sp>
      <p:sp>
        <p:nvSpPr>
          <p:cNvPr id="37" name="Shape 37"/>
          <p:cNvSpPr/>
          <p:nvPr/>
        </p:nvSpPr>
        <p:spPr>
          <a:xfrm>
            <a:off y="433625" x="5876650"/>
            <a:ext cy="2727299" cx="2706300"/>
          </a:xfrm>
          <a:prstGeom prst="rect">
            <a:avLst/>
          </a:prstGeom>
          <a:solidFill>
            <a:schemeClr val="lt1"/>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pic>
        <p:nvPicPr>
          <p:cNvPr id="38" name="Shape 38"/>
          <p:cNvPicPr preferRelativeResize="0"/>
          <p:nvPr/>
        </p:nvPicPr>
        <p:blipFill>
          <a:blip r:embed="rId4"/>
          <a:stretch>
            <a:fillRect/>
          </a:stretch>
        </p:blipFill>
        <p:spPr>
          <a:xfrm>
            <a:off y="429500" x="5916000"/>
            <a:ext cy="2667000" cx="26670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pic>
        <p:nvPicPr>
          <p:cNvPr id="110" name="Shape 110"/>
          <p:cNvPicPr preferRelativeResize="0"/>
          <p:nvPr/>
        </p:nvPicPr>
        <p:blipFill>
          <a:blip r:embed="rId3"/>
          <a:stretch>
            <a:fillRect/>
          </a:stretch>
        </p:blipFill>
        <p:spPr>
          <a:xfrm>
            <a:off y="5531250" x="7787075"/>
            <a:ext cy="1219200" cx="1219200"/>
          </a:xfrm>
          <a:prstGeom prst="rect">
            <a:avLst/>
          </a:prstGeom>
          <a:noFill/>
          <a:ln>
            <a:noFill/>
          </a:ln>
        </p:spPr>
      </p:pic>
      <p:sp>
        <p:nvSpPr>
          <p:cNvPr id="111" name="Shape 111"/>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Social Publishing Management</a:t>
            </a:r>
          </a:p>
        </p:txBody>
      </p:sp>
      <p:sp>
        <p:nvSpPr>
          <p:cNvPr id="112" name="Shape 112"/>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Repeat: </a:t>
            </a:r>
            <a:r>
              <a:rPr sz="2200" lang="es">
                <a:solidFill>
                  <a:schemeClr val="dk1"/>
                </a:solidFill>
              </a:rPr>
              <a:t>Define a frequency of repetitions for this post. </a:t>
            </a:r>
          </a:p>
        </p:txBody>
      </p:sp>
      <p:sp>
        <p:nvSpPr>
          <p:cNvPr id="113" name="Shape 113"/>
          <p:cNvSpPr txBox="1"/>
          <p:nvPr/>
        </p:nvSpPr>
        <p:spPr>
          <a:xfrm>
            <a:off y="6253225" x="342325"/>
            <a:ext cy="457200" cx="7214399"/>
          </a:xfrm>
          <a:prstGeom prst="rect">
            <a:avLst/>
          </a:prstGeom>
        </p:spPr>
        <p:txBody>
          <a:bodyPr bIns="91425" rIns="91425" lIns="91425" tIns="91425" anchor="t" anchorCtr="0">
            <a:noAutofit/>
          </a:bodyPr>
          <a:lstStyle/>
          <a:p>
            <a:pPr>
              <a:buNone/>
            </a:pPr>
            <a:r>
              <a:rPr lang="es">
                <a:solidFill>
                  <a:schemeClr val="dk1"/>
                </a:solidFill>
              </a:rPr>
              <a:t>It can start right away, or you can define a first posting date. To stop it, you must cancel the content request.</a:t>
            </a:r>
          </a:p>
        </p:txBody>
      </p:sp>
      <p:pic>
        <p:nvPicPr>
          <p:cNvPr id="114" name="Shape 114"/>
          <p:cNvPicPr preferRelativeResize="0"/>
          <p:nvPr/>
        </p:nvPicPr>
        <p:blipFill>
          <a:blip r:embed="rId4"/>
          <a:stretch>
            <a:fillRect/>
          </a:stretch>
        </p:blipFill>
        <p:spPr>
          <a:xfrm>
            <a:off y="2396100" x="1118737"/>
            <a:ext cy="3307940" cx="69065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pic>
        <p:nvPicPr>
          <p:cNvPr id="119" name="Shape 119"/>
          <p:cNvPicPr preferRelativeResize="0"/>
          <p:nvPr/>
        </p:nvPicPr>
        <p:blipFill>
          <a:blip r:embed="rId3"/>
          <a:stretch>
            <a:fillRect/>
          </a:stretch>
        </p:blipFill>
        <p:spPr>
          <a:xfrm>
            <a:off y="5531250" x="7787075"/>
            <a:ext cy="1219200" cx="1219200"/>
          </a:xfrm>
          <a:prstGeom prst="rect">
            <a:avLst/>
          </a:prstGeom>
          <a:noFill/>
          <a:ln>
            <a:noFill/>
          </a:ln>
        </p:spPr>
      </p:pic>
      <p:sp>
        <p:nvSpPr>
          <p:cNvPr id="120" name="Shape 120"/>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Social Publishing Management</a:t>
            </a:r>
          </a:p>
        </p:txBody>
      </p:sp>
      <p:sp>
        <p:nvSpPr>
          <p:cNvPr id="121" name="Shape 121"/>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Image Chooser: </a:t>
            </a:r>
            <a:r>
              <a:rPr sz="2200" lang="es">
                <a:solidFill>
                  <a:schemeClr val="dk1"/>
                </a:solidFill>
              </a:rPr>
              <a:t>Select which article image must be included in Post.</a:t>
            </a:r>
          </a:p>
        </p:txBody>
      </p:sp>
      <p:sp>
        <p:nvSpPr>
          <p:cNvPr id="122" name="Shape 122"/>
          <p:cNvSpPr txBox="1"/>
          <p:nvPr/>
        </p:nvSpPr>
        <p:spPr>
          <a:xfrm>
            <a:off y="6253225" x="342325"/>
            <a:ext cy="457200" cx="7214399"/>
          </a:xfrm>
          <a:prstGeom prst="rect">
            <a:avLst/>
          </a:prstGeom>
        </p:spPr>
        <p:txBody>
          <a:bodyPr bIns="91425" rIns="91425" lIns="91425" tIns="91425" anchor="t" anchorCtr="0">
            <a:noAutofit/>
          </a:bodyPr>
          <a:lstStyle/>
          <a:p>
            <a:pPr rtl="0" lvl="0">
              <a:buNone/>
            </a:pPr>
            <a:r>
              <a:rPr lang="es">
                <a:solidFill>
                  <a:schemeClr val="dk1"/>
                </a:solidFill>
              </a:rPr>
              <a:t>If no image is chosen, Post is created with the first available image.</a:t>
            </a:r>
          </a:p>
        </p:txBody>
      </p:sp>
      <p:pic>
        <p:nvPicPr>
          <p:cNvPr id="123" name="Shape 123"/>
          <p:cNvPicPr preferRelativeResize="0"/>
          <p:nvPr/>
        </p:nvPicPr>
        <p:blipFill>
          <a:blip r:embed="rId4"/>
          <a:stretch>
            <a:fillRect/>
          </a:stretch>
        </p:blipFill>
        <p:spPr>
          <a:xfrm>
            <a:off y="2377150" x="2701025"/>
            <a:ext cy="3754225" cx="37419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y="0" x="0"/>
          <a:ext cy="0" cx="0"/>
          <a:chOff y="0" x="0"/>
          <a:chExt cy="0" cx="0"/>
        </a:xfrm>
      </p:grpSpPr>
      <p:pic>
        <p:nvPicPr>
          <p:cNvPr id="128" name="Shape 128"/>
          <p:cNvPicPr preferRelativeResize="0"/>
          <p:nvPr/>
        </p:nvPicPr>
        <p:blipFill>
          <a:blip r:embed="rId3"/>
          <a:stretch>
            <a:fillRect/>
          </a:stretch>
        </p:blipFill>
        <p:spPr>
          <a:xfrm>
            <a:off y="5531250" x="7787075"/>
            <a:ext cy="1219200" cx="1219200"/>
          </a:xfrm>
          <a:prstGeom prst="rect">
            <a:avLst/>
          </a:prstGeom>
          <a:noFill/>
          <a:ln>
            <a:noFill/>
          </a:ln>
        </p:spPr>
      </p:pic>
      <p:sp>
        <p:nvSpPr>
          <p:cNvPr id="129" name="Shape 129"/>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Virtual Social Media Manager </a:t>
            </a:r>
          </a:p>
        </p:txBody>
      </p:sp>
      <p:sp>
        <p:nvSpPr>
          <p:cNvPr id="130" name="Shape 130"/>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Virtual Media Manager: </a:t>
            </a:r>
            <a:r>
              <a:rPr sz="2200" lang="es">
                <a:solidFill>
                  <a:schemeClr val="dk1"/>
                </a:solidFill>
              </a:rPr>
              <a:t>Provides a virtual assistant to support high level operations:</a:t>
            </a:r>
          </a:p>
          <a:p>
            <a:pPr rtl="0" lvl="0" indent="-368300" marL="457200">
              <a:buClr>
                <a:schemeClr val="dk1"/>
              </a:buClr>
              <a:buSzPct val="100000"/>
              <a:buFont typeface="Arial"/>
              <a:buChar char="●"/>
            </a:pPr>
            <a:r>
              <a:rPr sz="2200" lang="es">
                <a:solidFill>
                  <a:schemeClr val="dk1"/>
                </a:solidFill>
              </a:rPr>
              <a:t>Only publish in “working hours”</a:t>
            </a:r>
          </a:p>
          <a:p>
            <a:pPr rtl="0" lvl="0" indent="-368300" marL="457200">
              <a:buClr>
                <a:schemeClr val="dk1"/>
              </a:buClr>
              <a:buSzPct val="100000"/>
              <a:buFont typeface="Arial"/>
              <a:buChar char="●"/>
            </a:pPr>
            <a:r>
              <a:rPr sz="2200" lang="es">
                <a:solidFill>
                  <a:schemeClr val="dk1"/>
                </a:solidFill>
              </a:rPr>
              <a:t>If there’s nothing new to publish from site or RSS Feeds, re-publish “evergreen” content</a:t>
            </a:r>
          </a:p>
        </p:txBody>
      </p:sp>
      <p:pic>
        <p:nvPicPr>
          <p:cNvPr id="131" name="Shape 131"/>
          <p:cNvPicPr preferRelativeResize="0"/>
          <p:nvPr/>
        </p:nvPicPr>
        <p:blipFill>
          <a:blip r:embed="rId4"/>
          <a:stretch>
            <a:fillRect/>
          </a:stretch>
        </p:blipFill>
        <p:spPr>
          <a:xfrm>
            <a:off y="3973775" x="309025"/>
            <a:ext cy="2776675" cx="6001249"/>
          </a:xfrm>
          <a:prstGeom prst="rect">
            <a:avLst/>
          </a:prstGeom>
          <a:noFill/>
          <a:ln>
            <a:noFill/>
          </a:ln>
        </p:spPr>
      </p:pic>
      <p:sp>
        <p:nvSpPr>
          <p:cNvPr id="132" name="Shape 132"/>
          <p:cNvSpPr/>
          <p:nvPr/>
        </p:nvSpPr>
        <p:spPr>
          <a:xfrm>
            <a:off y="4595275" x="6030175"/>
            <a:ext cy="563700" cx="764700"/>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pic>
        <p:nvPicPr>
          <p:cNvPr id="137" name="Shape 137"/>
          <p:cNvPicPr preferRelativeResize="0"/>
          <p:nvPr/>
        </p:nvPicPr>
        <p:blipFill>
          <a:blip r:embed="rId3"/>
          <a:stretch>
            <a:fillRect/>
          </a:stretch>
        </p:blipFill>
        <p:spPr>
          <a:xfrm>
            <a:off y="5531250" x="7787075"/>
            <a:ext cy="1219200" cx="1219200"/>
          </a:xfrm>
          <a:prstGeom prst="rect">
            <a:avLst/>
          </a:prstGeom>
          <a:noFill/>
          <a:ln>
            <a:noFill/>
          </a:ln>
        </p:spPr>
      </p:pic>
      <p:sp>
        <p:nvSpPr>
          <p:cNvPr id="138" name="Shape 138"/>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Virtual Social Media Manager </a:t>
            </a:r>
          </a:p>
        </p:txBody>
      </p:sp>
      <p:sp>
        <p:nvSpPr>
          <p:cNvPr id="139" name="Shape 139"/>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Working Hours: </a:t>
            </a:r>
            <a:r>
              <a:rPr sz="2200" lang="es">
                <a:solidFill>
                  <a:schemeClr val="dk1"/>
                </a:solidFill>
              </a:rPr>
              <a:t>Define to allow Post publication at any time, or focused in a period of time.</a:t>
            </a:r>
          </a:p>
          <a:p>
            <a:r>
              <a:t/>
            </a:r>
          </a:p>
          <a:p>
            <a:pPr rtl="0" lvl="0">
              <a:buNone/>
            </a:pPr>
            <a:r>
              <a:rPr lang="es">
                <a:solidFill>
                  <a:schemeClr val="dk1"/>
                </a:solidFill>
              </a:rPr>
              <a:t>E.g. You can receive new articles with RSS Feeds, and filter them according your audience. But if your users are more active at some hours, you can define the “working hours” to your Virtual manager.</a:t>
            </a:r>
          </a:p>
        </p:txBody>
      </p:sp>
      <p:pic>
        <p:nvPicPr>
          <p:cNvPr id="140" name="Shape 140"/>
          <p:cNvPicPr preferRelativeResize="0"/>
          <p:nvPr/>
        </p:nvPicPr>
        <p:blipFill>
          <a:blip r:embed="rId4"/>
          <a:stretch>
            <a:fillRect/>
          </a:stretch>
        </p:blipFill>
        <p:spPr>
          <a:xfrm>
            <a:off y="3268925" x="1878737"/>
            <a:ext cy="3589074" cx="551152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y="0" x="0"/>
          <a:ext cy="0" cx="0"/>
          <a:chOff y="0" x="0"/>
          <a:chExt cy="0" cx="0"/>
        </a:xfrm>
      </p:grpSpPr>
      <p:sp>
        <p:nvSpPr>
          <p:cNvPr id="145" name="Shape 145"/>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Virtual Social Media Manager </a:t>
            </a:r>
          </a:p>
        </p:txBody>
      </p:sp>
      <p:sp>
        <p:nvSpPr>
          <p:cNvPr id="146" name="Shape 146"/>
          <p:cNvSpPr txBox="1"/>
          <p:nvPr/>
        </p:nvSpPr>
        <p:spPr>
          <a:xfrm>
            <a:off y="1734475" x="167050"/>
            <a:ext cy="4705500" cx="3838199"/>
          </a:xfrm>
          <a:prstGeom prst="rect">
            <a:avLst/>
          </a:prstGeom>
        </p:spPr>
        <p:txBody>
          <a:bodyPr bIns="91425" rIns="91425" lIns="91425" tIns="91425" anchor="t" anchorCtr="0">
            <a:noAutofit/>
          </a:bodyPr>
          <a:lstStyle/>
          <a:p>
            <a:pPr rtl="0" lvl="0">
              <a:buNone/>
            </a:pPr>
            <a:r>
              <a:rPr b="1" sz="2200" lang="es">
                <a:solidFill>
                  <a:schemeClr val="dk1"/>
                </a:solidFill>
              </a:rPr>
              <a:t>Evergreen Posts: </a:t>
            </a:r>
            <a:r>
              <a:rPr sz="2200" lang="es">
                <a:solidFill>
                  <a:schemeClr val="dk1"/>
                </a:solidFill>
              </a:rPr>
              <a:t>Posts selected as evergreen can be posted if there’s no content available. In this form, you can define frequency of evergreen posts.</a:t>
            </a:r>
          </a:p>
          <a:p>
            <a:r>
              <a:t/>
            </a:r>
          </a:p>
          <a:p>
            <a:pPr rtl="0" lvl="0">
              <a:buNone/>
            </a:pPr>
            <a:r>
              <a:rPr b="1" lang="es">
                <a:solidFill>
                  <a:schemeClr val="dk1"/>
                </a:solidFill>
              </a:rPr>
              <a:t>Strategy: </a:t>
            </a:r>
            <a:r>
              <a:rPr lang="es">
                <a:solidFill>
                  <a:schemeClr val="dk1"/>
                </a:solidFill>
              </a:rPr>
              <a:t>It can be random or in sequence. In both cases, a great number of evergreen posts is recommended to avoid channel saturation.</a:t>
            </a:r>
          </a:p>
        </p:txBody>
      </p:sp>
      <p:sp>
        <p:nvSpPr>
          <p:cNvPr id="147" name="Shape 147"/>
          <p:cNvSpPr txBox="1"/>
          <p:nvPr/>
        </p:nvSpPr>
        <p:spPr>
          <a:xfrm>
            <a:off y="6439850" x="277550"/>
            <a:ext cy="308100" cx="7188900"/>
          </a:xfrm>
          <a:prstGeom prst="rect">
            <a:avLst/>
          </a:prstGeom>
        </p:spPr>
        <p:txBody>
          <a:bodyPr bIns="91425" rIns="91425" lIns="91425" tIns="91425" anchor="t" anchorCtr="0">
            <a:noAutofit/>
          </a:bodyPr>
          <a:lstStyle/>
          <a:p>
            <a:pPr>
              <a:buNone/>
            </a:pPr>
            <a:r>
              <a:rPr lang="es"/>
              <a:t>Reference: </a:t>
            </a:r>
            <a:r>
              <a:rPr u="sng" lang="es">
                <a:solidFill>
                  <a:schemeClr val="hlink"/>
                </a:solidFill>
                <a:hlinkClick r:id="rId3"/>
              </a:rPr>
              <a:t>Should bloggers and businesses share old content?</a:t>
            </a:r>
          </a:p>
        </p:txBody>
      </p:sp>
      <p:pic>
        <p:nvPicPr>
          <p:cNvPr id="148" name="Shape 148"/>
          <p:cNvPicPr preferRelativeResize="0"/>
          <p:nvPr/>
        </p:nvPicPr>
        <p:blipFill>
          <a:blip r:embed="rId4"/>
          <a:stretch>
            <a:fillRect/>
          </a:stretch>
        </p:blipFill>
        <p:spPr>
          <a:xfrm>
            <a:off y="1810225" x="4407612"/>
            <a:ext cy="4147650" cx="44932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y="0" x="0"/>
          <a:ext cy="0" cx="0"/>
          <a:chOff y="0" x="0"/>
          <a:chExt cy="0" cx="0"/>
        </a:xfrm>
      </p:grpSpPr>
      <p:sp>
        <p:nvSpPr>
          <p:cNvPr id="153" name="Shape 153"/>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Virtual Social Media Manager </a:t>
            </a:r>
          </a:p>
        </p:txBody>
      </p:sp>
      <p:sp>
        <p:nvSpPr>
          <p:cNvPr id="154" name="Shape 154"/>
          <p:cNvSpPr txBox="1"/>
          <p:nvPr/>
        </p:nvSpPr>
        <p:spPr>
          <a:xfrm>
            <a:off y="1734475" x="167050"/>
            <a:ext cy="4705500" cx="3838199"/>
          </a:xfrm>
          <a:prstGeom prst="rect">
            <a:avLst/>
          </a:prstGeom>
        </p:spPr>
        <p:txBody>
          <a:bodyPr bIns="91425" rIns="91425" lIns="91425" tIns="91425" anchor="t" anchorCtr="0">
            <a:noAutofit/>
          </a:bodyPr>
          <a:lstStyle/>
          <a:p>
            <a:pPr rtl="0" lvl="0">
              <a:buNone/>
            </a:pPr>
            <a:r>
              <a:rPr b="1" sz="2200" lang="es">
                <a:solidFill>
                  <a:schemeClr val="dk1"/>
                </a:solidFill>
              </a:rPr>
              <a:t>Evergreen Posts: </a:t>
            </a:r>
            <a:r>
              <a:rPr sz="2200" lang="es">
                <a:solidFill>
                  <a:schemeClr val="dk1"/>
                </a:solidFill>
              </a:rPr>
              <a:t>Posts selected as evergreen can be posted if there’s no content available. In this form, you can define frequency of evergreen posts.</a:t>
            </a:r>
          </a:p>
          <a:p>
            <a:r>
              <a:t/>
            </a:r>
          </a:p>
          <a:p>
            <a:pPr rtl="0" lvl="0">
              <a:buNone/>
            </a:pPr>
            <a:r>
              <a:rPr b="1" lang="es">
                <a:solidFill>
                  <a:schemeClr val="dk1"/>
                </a:solidFill>
              </a:rPr>
              <a:t>Strategy: </a:t>
            </a:r>
            <a:r>
              <a:rPr lang="es">
                <a:solidFill>
                  <a:schemeClr val="dk1"/>
                </a:solidFill>
              </a:rPr>
              <a:t>It can be random or in sequence. In both cases, a great number of evergreen posts is recommended to avoid channel saturation.</a:t>
            </a:r>
          </a:p>
        </p:txBody>
      </p:sp>
      <p:sp>
        <p:nvSpPr>
          <p:cNvPr id="155" name="Shape 155"/>
          <p:cNvSpPr txBox="1"/>
          <p:nvPr/>
        </p:nvSpPr>
        <p:spPr>
          <a:xfrm>
            <a:off y="6439850" x="277550"/>
            <a:ext cy="308100" cx="7188900"/>
          </a:xfrm>
          <a:prstGeom prst="rect">
            <a:avLst/>
          </a:prstGeom>
        </p:spPr>
        <p:txBody>
          <a:bodyPr bIns="91425" rIns="91425" lIns="91425" tIns="91425" anchor="t" anchorCtr="0">
            <a:noAutofit/>
          </a:bodyPr>
          <a:lstStyle/>
          <a:p>
            <a:pPr rtl="0" lvl="0">
              <a:buNone/>
            </a:pPr>
            <a:r>
              <a:rPr lang="es"/>
              <a:t>Reference: </a:t>
            </a:r>
            <a:r>
              <a:rPr u="sng" lang="es">
                <a:solidFill>
                  <a:schemeClr val="hlink"/>
                </a:solidFill>
                <a:hlinkClick r:id="rId3"/>
              </a:rPr>
              <a:t>Should bloggers and businesses share old content?</a:t>
            </a:r>
          </a:p>
        </p:txBody>
      </p:sp>
      <p:pic>
        <p:nvPicPr>
          <p:cNvPr id="156" name="Shape 156"/>
          <p:cNvPicPr preferRelativeResize="0"/>
          <p:nvPr/>
        </p:nvPicPr>
        <p:blipFill>
          <a:blip r:embed="rId4"/>
          <a:stretch>
            <a:fillRect/>
          </a:stretch>
        </p:blipFill>
        <p:spPr>
          <a:xfrm>
            <a:off y="1810225" x="4407612"/>
            <a:ext cy="4147650" cx="449327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sp>
        <p:nvSpPr>
          <p:cNvPr id="161" name="Shape 161"/>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Front-end Social Management Team</a:t>
            </a:r>
          </a:p>
        </p:txBody>
      </p:sp>
      <p:sp>
        <p:nvSpPr>
          <p:cNvPr id="162" name="Shape 162"/>
          <p:cNvSpPr txBox="1"/>
          <p:nvPr/>
        </p:nvSpPr>
        <p:spPr>
          <a:xfrm>
            <a:off y="1734475" x="16705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Jootool: </a:t>
            </a:r>
            <a:r>
              <a:rPr sz="2200" lang="es">
                <a:solidFill>
                  <a:schemeClr val="dk1"/>
                </a:solidFill>
              </a:rPr>
              <a:t>It’s a new front-end solution for your social management team. </a:t>
            </a:r>
          </a:p>
          <a:p>
            <a:r>
              <a:t/>
            </a:r>
          </a:p>
          <a:p>
            <a:pPr rtl="0" lvl="0" indent="-368300" marL="457200">
              <a:buClr>
                <a:schemeClr val="dk1"/>
              </a:buClr>
              <a:buSzPct val="100000"/>
              <a:buFont typeface="Arial"/>
              <a:buChar char="●"/>
            </a:pPr>
            <a:r>
              <a:rPr sz="2200" lang="es">
                <a:solidFill>
                  <a:schemeClr val="dk1"/>
                </a:solidFill>
              </a:rPr>
              <a:t>To start, please create a new </a:t>
            </a:r>
            <a:r>
              <a:rPr b="1" sz="2200" lang="es">
                <a:solidFill>
                  <a:schemeClr val="dk1"/>
                </a:solidFill>
              </a:rPr>
              <a:t>Menu Item</a:t>
            </a:r>
            <a:r>
              <a:rPr sz="2200" lang="es">
                <a:solidFill>
                  <a:schemeClr val="dk1"/>
                </a:solidFill>
              </a:rPr>
              <a:t> for </a:t>
            </a:r>
            <a:r>
              <a:rPr b="1" sz="2200" lang="es">
                <a:solidFill>
                  <a:schemeClr val="dk1"/>
                </a:solidFill>
              </a:rPr>
              <a:t>Joocial</a:t>
            </a:r>
          </a:p>
          <a:p>
            <a:r>
              <a:t/>
            </a:r>
          </a:p>
          <a:p>
            <a:r>
              <a:t/>
            </a:r>
          </a:p>
          <a:p>
            <a:r>
              <a:t/>
            </a:r>
          </a:p>
          <a:p>
            <a:r>
              <a:t/>
            </a:r>
          </a:p>
          <a:p>
            <a:r>
              <a:t/>
            </a:r>
          </a:p>
        </p:txBody>
      </p:sp>
      <p:pic>
        <p:nvPicPr>
          <p:cNvPr id="163" name="Shape 163"/>
          <p:cNvPicPr preferRelativeResize="0"/>
          <p:nvPr/>
        </p:nvPicPr>
        <p:blipFill>
          <a:blip r:embed="rId3"/>
          <a:stretch>
            <a:fillRect/>
          </a:stretch>
        </p:blipFill>
        <p:spPr>
          <a:xfrm>
            <a:off y="3447400" x="247125"/>
            <a:ext cy="2569450" cx="4022149"/>
          </a:xfrm>
          <a:prstGeom prst="rect">
            <a:avLst/>
          </a:prstGeom>
          <a:noFill/>
          <a:ln>
            <a:noFill/>
          </a:ln>
        </p:spPr>
      </p:pic>
      <p:pic>
        <p:nvPicPr>
          <p:cNvPr id="164" name="Shape 164"/>
          <p:cNvPicPr preferRelativeResize="0"/>
          <p:nvPr/>
        </p:nvPicPr>
        <p:blipFill>
          <a:blip r:embed="rId4"/>
          <a:stretch>
            <a:fillRect/>
          </a:stretch>
        </p:blipFill>
        <p:spPr>
          <a:xfrm>
            <a:off y="3447398" x="4832899"/>
            <a:ext cy="2787450" cx="4022150"/>
          </a:xfrm>
          <a:prstGeom prst="rect">
            <a:avLst/>
          </a:prstGeom>
          <a:noFill/>
          <a:ln>
            <a:noFill/>
          </a:ln>
        </p:spPr>
      </p:pic>
      <p:sp>
        <p:nvSpPr>
          <p:cNvPr id="165" name="Shape 165"/>
          <p:cNvSpPr/>
          <p:nvPr/>
        </p:nvSpPr>
        <p:spPr>
          <a:xfrm>
            <a:off y="4223575" x="4328625"/>
            <a:ext cy="376499" cx="4449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66" name="Shape 166"/>
          <p:cNvSpPr/>
          <p:nvPr/>
        </p:nvSpPr>
        <p:spPr>
          <a:xfrm>
            <a:off y="4620075" x="799562"/>
            <a:ext cy="376499" cx="4449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y="0" x="0"/>
          <a:ext cy="0" cx="0"/>
          <a:chOff y="0" x="0"/>
          <a:chExt cy="0" cx="0"/>
        </a:xfrm>
      </p:grpSpPr>
      <p:sp>
        <p:nvSpPr>
          <p:cNvPr id="171" name="Shape 171"/>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Front-end Social Management Team</a:t>
            </a:r>
          </a:p>
        </p:txBody>
      </p:sp>
      <p:sp>
        <p:nvSpPr>
          <p:cNvPr id="172" name="Shape 172"/>
          <p:cNvSpPr txBox="1"/>
          <p:nvPr/>
        </p:nvSpPr>
        <p:spPr>
          <a:xfrm>
            <a:off y="1734475" x="16705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Jootool: </a:t>
            </a:r>
            <a:r>
              <a:rPr sz="2200" lang="es">
                <a:solidFill>
                  <a:schemeClr val="dk1"/>
                </a:solidFill>
              </a:rPr>
              <a:t>It’s a new front-end solution for your social management team. </a:t>
            </a:r>
          </a:p>
          <a:p>
            <a:r>
              <a:t/>
            </a:r>
          </a:p>
          <a:p>
            <a:r>
              <a:t/>
            </a:r>
          </a:p>
          <a:p>
            <a:r>
              <a:t/>
            </a:r>
          </a:p>
          <a:p>
            <a:r>
              <a:t/>
            </a:r>
          </a:p>
          <a:p>
            <a:r>
              <a:t/>
            </a:r>
          </a:p>
          <a:p>
            <a:r>
              <a:t/>
            </a:r>
          </a:p>
        </p:txBody>
      </p:sp>
      <p:pic>
        <p:nvPicPr>
          <p:cNvPr id="173" name="Shape 173"/>
          <p:cNvPicPr preferRelativeResize="0"/>
          <p:nvPr/>
        </p:nvPicPr>
        <p:blipFill>
          <a:blip r:embed="rId3"/>
          <a:stretch>
            <a:fillRect/>
          </a:stretch>
        </p:blipFill>
        <p:spPr>
          <a:xfrm>
            <a:off y="2625800" x="1460975"/>
            <a:ext cy="3612425" cx="6347048"/>
          </a:xfrm>
          <a:prstGeom prst="rect">
            <a:avLst/>
          </a:prstGeom>
          <a:noFill/>
          <a:ln>
            <a:noFill/>
          </a:ln>
        </p:spPr>
      </p:pic>
      <p:sp>
        <p:nvSpPr>
          <p:cNvPr id="174" name="Shape 174"/>
          <p:cNvSpPr txBox="1"/>
          <p:nvPr/>
        </p:nvSpPr>
        <p:spPr>
          <a:xfrm>
            <a:off y="6238225" x="247150"/>
            <a:ext cy="527099" cx="6347100"/>
          </a:xfrm>
          <a:prstGeom prst="rect">
            <a:avLst/>
          </a:prstGeom>
        </p:spPr>
        <p:txBody>
          <a:bodyPr bIns="91425" rIns="91425" lIns="91425" tIns="91425" anchor="t" anchorCtr="0">
            <a:noAutofit/>
          </a:bodyPr>
          <a:lstStyle/>
          <a:p>
            <a:pPr>
              <a:buNone/>
            </a:pPr>
            <a:r>
              <a:rPr sz="1800" lang="es"/>
              <a:t>This example is based on Joomla! Content Manager</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sp>
        <p:nvSpPr>
          <p:cNvPr id="179" name="Shape 179"/>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Front-end Social Management Team</a:t>
            </a:r>
          </a:p>
        </p:txBody>
      </p:sp>
      <p:sp>
        <p:nvSpPr>
          <p:cNvPr id="180" name="Shape 180"/>
          <p:cNvSpPr txBox="1"/>
          <p:nvPr/>
        </p:nvSpPr>
        <p:spPr>
          <a:xfrm>
            <a:off y="1611375" x="477400"/>
            <a:ext cy="1147800" cx="8687999"/>
          </a:xfrm>
          <a:prstGeom prst="rect">
            <a:avLst/>
          </a:prstGeom>
        </p:spPr>
        <p:txBody>
          <a:bodyPr bIns="91425" rIns="91425" lIns="91425" tIns="91425" anchor="t" anchorCtr="0">
            <a:noAutofit/>
          </a:bodyPr>
          <a:lstStyle/>
          <a:p>
            <a:pPr rtl="0" lvl="0">
              <a:buNone/>
            </a:pPr>
            <a:r>
              <a:rPr sz="2200" lang="es">
                <a:solidFill>
                  <a:schemeClr val="dk1"/>
                </a:solidFill>
              </a:rPr>
              <a:t>In Joomla!, you can have several User Groups (*). </a:t>
            </a:r>
          </a:p>
          <a:p>
            <a:pPr rtl="0" lvl="0">
              <a:buNone/>
            </a:pPr>
            <a:r>
              <a:rPr sz="2200" lang="es">
                <a:solidFill>
                  <a:schemeClr val="dk1"/>
                </a:solidFill>
              </a:rPr>
              <a:t>By default, </a:t>
            </a:r>
            <a:r>
              <a:rPr b="1" sz="2200" lang="es">
                <a:solidFill>
                  <a:schemeClr val="dk1"/>
                </a:solidFill>
              </a:rPr>
              <a:t>Jootool</a:t>
            </a:r>
            <a:r>
              <a:rPr sz="2200" lang="es">
                <a:solidFill>
                  <a:schemeClr val="dk1"/>
                </a:solidFill>
              </a:rPr>
              <a:t> allows these operations: </a:t>
            </a:r>
          </a:p>
          <a:p>
            <a:r>
              <a:t/>
            </a:r>
          </a:p>
          <a:p>
            <a:r>
              <a:t/>
            </a:r>
          </a:p>
          <a:p>
            <a:r>
              <a:t/>
            </a:r>
          </a:p>
          <a:p>
            <a:r>
              <a:t/>
            </a:r>
          </a:p>
        </p:txBody>
      </p:sp>
      <p:sp>
        <p:nvSpPr>
          <p:cNvPr id="181" name="Shape 181"/>
          <p:cNvSpPr txBox="1"/>
          <p:nvPr/>
        </p:nvSpPr>
        <p:spPr>
          <a:xfrm>
            <a:off y="5884925" x="370700"/>
            <a:ext cy="664199" cx="7197900"/>
          </a:xfrm>
          <a:prstGeom prst="rect">
            <a:avLst/>
          </a:prstGeom>
        </p:spPr>
        <p:txBody>
          <a:bodyPr bIns="91425" rIns="91425" lIns="91425" tIns="91425" anchor="t" anchorCtr="0">
            <a:noAutofit/>
          </a:bodyPr>
          <a:lstStyle/>
          <a:p>
            <a:pPr rtl="0" lvl="0">
              <a:buNone/>
            </a:pPr>
            <a:r>
              <a:rPr sz="1600" lang="es"/>
              <a:t>(*) For further information: </a:t>
            </a:r>
            <a:r>
              <a:rPr u="sng" sz="1600" lang="es">
                <a:solidFill>
                  <a:schemeClr val="hlink"/>
                </a:solidFill>
                <a:hlinkClick r:id="rId3"/>
              </a:rPr>
              <a:t>http://docs.joomla.org/ACL</a:t>
            </a:r>
          </a:p>
          <a:p>
            <a:pPr rtl="0" lvl="0">
              <a:buNone/>
            </a:pPr>
            <a:r>
              <a:rPr sz="1600" lang="es">
                <a:solidFill>
                  <a:schemeClr val="dk1"/>
                </a:solidFill>
              </a:rPr>
              <a:t>Permissions can be customized by Administrator in Global Configuration</a:t>
            </a:r>
          </a:p>
        </p:txBody>
      </p:sp>
      <p:graphicFrame>
        <p:nvGraphicFramePr>
          <p:cNvPr id="182" name="Shape 182"/>
          <p:cNvGraphicFramePr/>
          <p:nvPr/>
        </p:nvGraphicFramePr>
        <p:xfrm>
          <a:off y="2589775" x="590112"/>
          <a:ext cy="3000000" cx="3000000"/>
        </p:xfrm>
        <a:graphic>
          <a:graphicData uri="http://schemas.openxmlformats.org/drawingml/2006/table">
            <a:tbl>
              <a:tblPr>
                <a:noFill/>
                <a:tableStyleId>{104F44C1-CB37-4C5A-B9F9-CFD80045B9F2}</a:tableStyleId>
              </a:tblPr>
              <a:tblGrid>
                <a:gridCol w="1267675"/>
                <a:gridCol w="866125"/>
                <a:gridCol w="649875"/>
                <a:gridCol w="804325"/>
                <a:gridCol w="804325"/>
                <a:gridCol w="804325"/>
                <a:gridCol w="1113250"/>
                <a:gridCol w="1283150"/>
              </a:tblGrid>
              <a:tr h="381000">
                <a:tc>
                  <a:txBody>
                    <a:bodyPr>
                      <a:noAutofit/>
                    </a:bodyPr>
                    <a:lstStyle/>
                    <a:p>
                      <a:pPr algn="ctr" rtl="0" lvl="0">
                        <a:buNone/>
                      </a:pPr>
                      <a:r>
                        <a:rPr lang="es"/>
                        <a:t>User</a:t>
                      </a:r>
                    </a:p>
                  </a:txBody>
                  <a:tcPr marR="91425" marB="91425" marT="91425" marL="91425"/>
                </a:tc>
                <a:tc>
                  <a:txBody>
                    <a:bodyPr>
                      <a:noAutofit/>
                    </a:bodyPr>
                    <a:lstStyle/>
                    <a:p>
                      <a:pPr algn="ctr" rtl="0" lvl="0">
                        <a:buNone/>
                      </a:pPr>
                      <a:r>
                        <a:rPr lang="es"/>
                        <a:t>Create</a:t>
                      </a:r>
                    </a:p>
                  </a:txBody>
                  <a:tcPr marR="91425" marB="91425" marT="91425" marL="91425"/>
                </a:tc>
                <a:tc>
                  <a:txBody>
                    <a:bodyPr>
                      <a:noAutofit/>
                    </a:bodyPr>
                    <a:lstStyle/>
                    <a:p>
                      <a:pPr algn="ctr" rtl="0" lvl="0">
                        <a:buNone/>
                      </a:pPr>
                      <a:r>
                        <a:rPr lang="es"/>
                        <a:t>Edit Own</a:t>
                      </a:r>
                    </a:p>
                  </a:txBody>
                  <a:tcPr marR="91425" marB="91425" marT="91425" marL="91425"/>
                </a:tc>
                <a:tc>
                  <a:txBody>
                    <a:bodyPr>
                      <a:noAutofit/>
                    </a:bodyPr>
                    <a:lstStyle/>
                    <a:p>
                      <a:pPr algn="ctr" rtl="0" lvl="0">
                        <a:buNone/>
                      </a:pPr>
                      <a:r>
                        <a:rPr lang="es"/>
                        <a:t>Edit</a:t>
                      </a:r>
                    </a:p>
                  </a:txBody>
                  <a:tcPr marR="91425" marB="91425" marT="91425" marL="91425"/>
                </a:tc>
                <a:tc>
                  <a:txBody>
                    <a:bodyPr>
                      <a:noAutofit/>
                    </a:bodyPr>
                    <a:lstStyle/>
                    <a:p>
                      <a:pPr algn="ctr" rtl="0" lvl="0">
                        <a:buNone/>
                      </a:pPr>
                      <a:r>
                        <a:rPr lang="es"/>
                        <a:t>Edit State</a:t>
                      </a:r>
                    </a:p>
                  </a:txBody>
                  <a:tcPr marR="91425" marB="91425" marT="91425" marL="91425"/>
                </a:tc>
                <a:tc>
                  <a:txBody>
                    <a:bodyPr>
                      <a:noAutofit/>
                    </a:bodyPr>
                    <a:lstStyle/>
                    <a:p>
                      <a:pPr algn="ctr" rtl="0" lvl="0">
                        <a:buNone/>
                      </a:pPr>
                      <a:r>
                        <a:rPr lang="es"/>
                        <a:t>Delete</a:t>
                      </a:r>
                    </a:p>
                  </a:txBody>
                  <a:tcPr marR="91425" marB="91425" marT="91425" marL="91425"/>
                </a:tc>
                <a:tc>
                  <a:txBody>
                    <a:bodyPr>
                      <a:noAutofit/>
                    </a:bodyPr>
                    <a:lstStyle/>
                    <a:p>
                      <a:pPr algn="ctr" rtl="0" lvl="0">
                        <a:buNone/>
                      </a:pPr>
                      <a:r>
                        <a:rPr lang="es"/>
                        <a:t>Access Backend</a:t>
                      </a:r>
                    </a:p>
                  </a:txBody>
                  <a:tcPr marR="91425" marB="91425" marT="91425" marL="91425"/>
                </a:tc>
                <a:tc>
                  <a:txBody>
                    <a:bodyPr>
                      <a:noAutofit/>
                    </a:bodyPr>
                    <a:lstStyle/>
                    <a:p>
                      <a:pPr algn="ctr" rtl="0" lvl="0">
                        <a:buNone/>
                      </a:pPr>
                      <a:r>
                        <a:rPr lang="es"/>
                        <a:t>Configuration</a:t>
                      </a:r>
                    </a:p>
                  </a:txBody>
                  <a:tcPr marR="91425" marB="91425" marT="91425" marL="91425"/>
                </a:tc>
              </a:tr>
              <a:tr h="381000">
                <a:tc>
                  <a:txBody>
                    <a:bodyPr>
                      <a:noAutofit/>
                    </a:bodyPr>
                    <a:lstStyle/>
                    <a:p>
                      <a:pPr>
                        <a:buNone/>
                      </a:pPr>
                      <a:r>
                        <a:rPr lang="es"/>
                        <a:t>Author </a:t>
                      </a:r>
                    </a:p>
                  </a:txBody>
                  <a:tcPr marR="91425" marB="91425" marT="91425" marL="91425"/>
                </a:tc>
                <a:tc>
                  <a:txBody>
                    <a:bodyPr>
                      <a:noAutofit/>
                    </a:bodyPr>
                    <a:lstStyle/>
                    <a:p>
                      <a:pPr algn="ctr" rtl="0">
                        <a:buNone/>
                      </a:pPr>
                      <a:r>
                        <a:rPr lang="es"/>
                        <a:t>ok</a:t>
                      </a:r>
                    </a:p>
                  </a:txBody>
                  <a:tcPr marR="91425" marB="91425" marT="91425" marL="91425"/>
                </a:tc>
                <a:tc>
                  <a:txBody>
                    <a:bodyPr>
                      <a:noAutofit/>
                    </a:bodyPr>
                    <a:lstStyle/>
                    <a:p>
                      <a:pPr algn="ctr" rtl="0" lvl="0">
                        <a:buNone/>
                      </a:pPr>
                      <a:r>
                        <a:rPr lang="es"/>
                        <a:t>ok</a:t>
                      </a:r>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r>
              <a:tr h="381000">
                <a:tc>
                  <a:txBody>
                    <a:bodyPr>
                      <a:noAutofit/>
                    </a:bodyPr>
                    <a:lstStyle/>
                    <a:p>
                      <a:pPr>
                        <a:buNone/>
                      </a:pPr>
                      <a:r>
                        <a:rPr lang="es"/>
                        <a:t>Editor</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r>
              <a:tr h="381000">
                <a:tc>
                  <a:txBody>
                    <a:bodyPr>
                      <a:noAutofit/>
                    </a:bodyPr>
                    <a:lstStyle/>
                    <a:p>
                      <a:pPr>
                        <a:buNone/>
                      </a:pPr>
                      <a:r>
                        <a:rPr lang="es"/>
                        <a:t>Publisher</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r>
              <a:tr h="381000">
                <a:tc>
                  <a:txBody>
                    <a:bodyPr>
                      <a:noAutofit/>
                    </a:bodyPr>
                    <a:lstStyle/>
                    <a:p>
                      <a:pPr>
                        <a:buNone/>
                      </a:pPr>
                      <a:r>
                        <a:rPr lang="es"/>
                        <a:t>Manager</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txBody>
                  <a:tcPr marR="91425" marB="91425" marT="91425" marL="91425"/>
                </a:tc>
                <a:tc>
                  <a:txBody>
                    <a:bodyPr>
                      <a:noAutofit/>
                    </a:bodyPr>
                    <a:lstStyle/>
                    <a:p/>
                  </a:txBody>
                  <a:tcPr marR="91425" marB="91425" marT="91425" marL="91425"/>
                </a:tc>
              </a:tr>
              <a:tr h="381000">
                <a:tc>
                  <a:txBody>
                    <a:bodyPr>
                      <a:noAutofit/>
                    </a:bodyPr>
                    <a:lstStyle/>
                    <a:p>
                      <a:pPr>
                        <a:buNone/>
                      </a:pPr>
                      <a:r>
                        <a:rPr lang="es"/>
                        <a:t>Administrator</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txBody>
                  <a:tcPr marR="91425" marB="91425" marT="91425" marL="91425"/>
                </a:tc>
              </a:tr>
              <a:tr h="381000">
                <a:tc>
                  <a:txBody>
                    <a:bodyPr>
                      <a:noAutofit/>
                    </a:bodyPr>
                    <a:lstStyle/>
                    <a:p>
                      <a:pPr>
                        <a:buNone/>
                      </a:pPr>
                      <a:r>
                        <a:rPr lang="es"/>
                        <a:t>Super User</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c>
                  <a:txBody>
                    <a:bodyPr>
                      <a:noAutofit/>
                    </a:bodyPr>
                    <a:lstStyle/>
                    <a:p>
                      <a:pPr algn="ctr" rtl="0" lvl="0">
                        <a:buNone/>
                      </a:pPr>
                      <a:r>
                        <a:rPr lang="es">
                          <a:solidFill>
                            <a:schemeClr val="dk1"/>
                          </a:solidFill>
                        </a:rPr>
                        <a:t>ok</a:t>
                      </a:r>
                    </a:p>
                  </a:txBody>
                  <a:tcPr marR="91425" marB="91425" marT="91425" marL="91425"/>
                </a:tc>
              </a:tr>
            </a:tbl>
          </a:graphicData>
        </a:graphic>
      </p:graphicFrame>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y="0" x="0"/>
          <a:ext cy="0" cx="0"/>
          <a:chOff y="0" x="0"/>
          <a:chExt cy="0" cx="0"/>
        </a:xfrm>
      </p:grpSpPr>
      <p:sp>
        <p:nvSpPr>
          <p:cNvPr id="187" name="Shape 187"/>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Front-end Social Management Team</a:t>
            </a:r>
          </a:p>
        </p:txBody>
      </p:sp>
      <p:sp>
        <p:nvSpPr>
          <p:cNvPr id="188" name="Shape 188"/>
          <p:cNvSpPr txBox="1"/>
          <p:nvPr/>
        </p:nvSpPr>
        <p:spPr>
          <a:xfrm>
            <a:off y="1734475" x="16705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Author: </a:t>
            </a:r>
          </a:p>
          <a:p>
            <a:pPr rtl="0" lvl="0" indent="-342900" marL="457200">
              <a:buClr>
                <a:srgbClr val="000000"/>
              </a:buClr>
              <a:buSzPct val="100000"/>
              <a:buFont typeface="Arial"/>
              <a:buChar char="●"/>
            </a:pPr>
            <a:r>
              <a:rPr sz="1800" lang="es">
                <a:solidFill>
                  <a:schemeClr val="dk1"/>
                </a:solidFill>
              </a:rPr>
              <a:t>Create content and Edit Own “Social Publishing” Options </a:t>
            </a:r>
          </a:p>
          <a:p>
            <a:pPr rtl="0" lvl="0" indent="-342900" marL="457200">
              <a:buClr>
                <a:schemeClr val="dk1"/>
              </a:buClr>
              <a:buSzPct val="100000"/>
              <a:buFont typeface="Arial"/>
              <a:buChar char="●"/>
            </a:pPr>
            <a:r>
              <a:rPr sz="1800" lang="es">
                <a:solidFill>
                  <a:schemeClr val="dk1"/>
                </a:solidFill>
              </a:rPr>
              <a:t>Create and Edit own channels. </a:t>
            </a:r>
          </a:p>
          <a:p>
            <a:r>
              <a:t/>
            </a:r>
          </a:p>
          <a:p>
            <a:r>
              <a:t/>
            </a:r>
          </a:p>
          <a:p>
            <a:r>
              <a:t/>
            </a:r>
          </a:p>
          <a:p>
            <a:r>
              <a:t/>
            </a:r>
          </a:p>
        </p:txBody>
      </p:sp>
      <p:pic>
        <p:nvPicPr>
          <p:cNvPr id="189" name="Shape 189"/>
          <p:cNvPicPr preferRelativeResize="0"/>
          <p:nvPr/>
        </p:nvPicPr>
        <p:blipFill>
          <a:blip r:embed="rId3"/>
          <a:stretch>
            <a:fillRect/>
          </a:stretch>
        </p:blipFill>
        <p:spPr>
          <a:xfrm>
            <a:off y="3058300" x="167049"/>
            <a:ext cy="3459875" cx="3527150"/>
          </a:xfrm>
          <a:prstGeom prst="rect">
            <a:avLst/>
          </a:prstGeom>
          <a:noFill/>
          <a:ln>
            <a:noFill/>
          </a:ln>
        </p:spPr>
      </p:pic>
      <p:pic>
        <p:nvPicPr>
          <p:cNvPr id="190" name="Shape 190"/>
          <p:cNvPicPr preferRelativeResize="0"/>
          <p:nvPr/>
        </p:nvPicPr>
        <p:blipFill>
          <a:blip r:embed="rId4"/>
          <a:stretch>
            <a:fillRect/>
          </a:stretch>
        </p:blipFill>
        <p:spPr>
          <a:xfrm>
            <a:off y="3499600" x="4080498"/>
            <a:ext cy="2119374" cx="4878153"/>
          </a:xfrm>
          <a:prstGeom prst="rect">
            <a:avLst/>
          </a:prstGeom>
          <a:noFill/>
          <a:ln>
            <a:noFill/>
          </a:ln>
        </p:spPr>
      </p:pic>
      <p:sp>
        <p:nvSpPr>
          <p:cNvPr id="191" name="Shape 191"/>
          <p:cNvSpPr/>
          <p:nvPr/>
        </p:nvSpPr>
        <p:spPr>
          <a:xfrm>
            <a:off y="6300975" x="788775"/>
            <a:ext cy="293400" cx="478800"/>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y="0" x="0"/>
          <a:ext cy="0" cx="0"/>
          <a:chOff y="0" x="0"/>
          <a:chExt cy="0" cx="0"/>
        </a:xfrm>
      </p:grpSpPr>
      <p:sp>
        <p:nvSpPr>
          <p:cNvPr id="43" name="Shape 43"/>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r>
              <a:t/>
            </a:r>
          </a:p>
        </p:txBody>
      </p:sp>
      <p:sp>
        <p:nvSpPr>
          <p:cNvPr id="44" name="Shape 44"/>
          <p:cNvSpPr txBox="1"/>
          <p:nvPr>
            <p:ph idx="1" type="body"/>
          </p:nvPr>
        </p:nvSpPr>
        <p:spPr>
          <a:xfrm>
            <a:off y="1600200" x="319500"/>
            <a:ext cy="3819900" cx="8581199"/>
          </a:xfrm>
          <a:prstGeom prst="rect">
            <a:avLst/>
          </a:prstGeom>
        </p:spPr>
        <p:txBody>
          <a:bodyPr bIns="91425" rIns="91425" lIns="91425" tIns="91425" anchor="t" anchorCtr="0">
            <a:noAutofit/>
          </a:bodyPr>
          <a:lstStyle/>
          <a:p>
            <a:pPr rtl="0" lvl="0">
              <a:buNone/>
            </a:pPr>
            <a:r>
              <a:rPr sz="2200" lang="es"/>
              <a:t>Beyond the original AutoTweetNG scope, </a:t>
            </a:r>
            <a:r>
              <a:rPr b="1" sz="2200" lang="es"/>
              <a:t>Joocial</a:t>
            </a:r>
            <a:r>
              <a:rPr sz="2200" lang="es"/>
              <a:t> is here to provide </a:t>
            </a:r>
            <a:r>
              <a:rPr sz="2200" lang="es" i="1"/>
              <a:t>full social content management for Joomla</a:t>
            </a:r>
            <a:r>
              <a:rPr sz="2200" lang="es"/>
              <a:t>.</a:t>
            </a:r>
          </a:p>
          <a:p>
            <a:r>
              <a:t/>
            </a:r>
          </a:p>
          <a:p>
            <a:pPr rtl="0" lvl="0">
              <a:buNone/>
            </a:pPr>
            <a:r>
              <a:rPr b="1" sz="2200" lang="es"/>
              <a:t>Joocial </a:t>
            </a:r>
            <a:r>
              <a:rPr sz="2200" lang="es"/>
              <a:t>includes all backend AutoTweetNG auto-posting features + publishing features to empower social media management for general users in Joomla.</a:t>
            </a:r>
          </a:p>
          <a:p>
            <a:r>
              <a:t/>
            </a:r>
          </a:p>
          <a:p>
            <a:r>
              <a:t/>
            </a:r>
          </a:p>
          <a:p>
            <a:r>
              <a:t/>
            </a:r>
          </a:p>
        </p:txBody>
      </p:sp>
      <p:sp>
        <p:nvSpPr>
          <p:cNvPr id="45" name="Shape 45"/>
          <p:cNvSpPr txBox="1"/>
          <p:nvPr/>
        </p:nvSpPr>
        <p:spPr>
          <a:xfrm>
            <a:off y="5531250" x="792300"/>
            <a:ext cy="879599" cx="7559399"/>
          </a:xfrm>
          <a:prstGeom prst="rect">
            <a:avLst/>
          </a:prstGeom>
          <a:noFill/>
        </p:spPr>
        <p:txBody>
          <a:bodyPr bIns="91425" rIns="91425" lIns="91425" tIns="91425" anchor="t" anchorCtr="0">
            <a:noAutofit/>
          </a:bodyPr>
          <a:lstStyle/>
          <a:p>
            <a:pPr algn="ctr" rtl="0" lvl="0">
              <a:buNone/>
            </a:pPr>
            <a:r>
              <a:rPr lang="es"/>
              <a:t>Product Page: </a:t>
            </a:r>
            <a:r>
              <a:rPr u="sng" lang="es">
                <a:solidFill>
                  <a:schemeClr val="hlink"/>
                </a:solidFill>
                <a:hlinkClick r:id="rId3"/>
              </a:rPr>
              <a:t>http://www.extly.com/autotweet-ng-pro.html</a:t>
            </a:r>
          </a:p>
          <a:p>
            <a:pPr algn="ctr" rtl="0" lvl="0">
              <a:buNone/>
            </a:pPr>
            <a:r>
              <a:rPr lang="es"/>
              <a:t>Support: </a:t>
            </a:r>
            <a:r>
              <a:rPr u="sng" lang="es">
                <a:solidFill>
                  <a:srgbClr val="185DA2"/>
                </a:solidFill>
                <a:hlinkClick r:id="rId4"/>
              </a:rPr>
              <a:t>http://support.extly.com</a:t>
            </a:r>
            <a:br>
              <a:rPr lang="es"/>
            </a:br>
            <a:r>
              <a:rPr lang="es"/>
              <a:t>Community Forum Support: </a:t>
            </a:r>
            <a:r>
              <a:rPr u="sng" lang="es">
                <a:solidFill>
                  <a:srgbClr val="185DA2"/>
                </a:solidFill>
                <a:hlinkClick r:id="rId5"/>
              </a:rPr>
              <a:t>http://www.extly.com/forum/index.html</a:t>
            </a:r>
          </a:p>
        </p:txBody>
      </p:sp>
      <p:pic>
        <p:nvPicPr>
          <p:cNvPr id="46" name="Shape 46"/>
          <p:cNvPicPr preferRelativeResize="0"/>
          <p:nvPr/>
        </p:nvPicPr>
        <p:blipFill>
          <a:blip r:embed="rId6"/>
          <a:stretch>
            <a:fillRect/>
          </a:stretch>
        </p:blipFill>
        <p:spPr>
          <a:xfrm>
            <a:off y="5531250" x="7787075"/>
            <a:ext cy="1219200" cx="12192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y="0" x="0"/>
          <a:ext cy="0" cx="0"/>
          <a:chOff y="0" x="0"/>
          <a:chExt cy="0" cx="0"/>
        </a:xfrm>
      </p:grpSpPr>
      <p:sp>
        <p:nvSpPr>
          <p:cNvPr id="196" name="Shape 196"/>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Front-end Social Management Team</a:t>
            </a:r>
          </a:p>
        </p:txBody>
      </p:sp>
      <p:sp>
        <p:nvSpPr>
          <p:cNvPr id="197" name="Shape 197"/>
          <p:cNvSpPr txBox="1"/>
          <p:nvPr/>
        </p:nvSpPr>
        <p:spPr>
          <a:xfrm>
            <a:off y="1580025" x="22800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Editor:</a:t>
            </a:r>
          </a:p>
          <a:p>
            <a:pPr rtl="0" lvl="0" indent="-342900" marL="457200">
              <a:buClr>
                <a:schemeClr val="dk1"/>
              </a:buClr>
              <a:buSzPct val="100000"/>
              <a:buFont typeface="Arial"/>
              <a:buChar char="●"/>
            </a:pPr>
            <a:r>
              <a:rPr sz="1800" lang="es">
                <a:solidFill>
                  <a:schemeClr val="dk1"/>
                </a:solidFill>
              </a:rPr>
              <a:t>Create and Edit content, Edit “Social Publishing” Options </a:t>
            </a:r>
          </a:p>
          <a:p>
            <a:pPr rtl="0" lvl="0" indent="-342900" marL="457200">
              <a:buClr>
                <a:schemeClr val="dk1"/>
              </a:buClr>
              <a:buSzPct val="100000"/>
              <a:buFont typeface="Arial"/>
              <a:buChar char="●"/>
            </a:pPr>
            <a:r>
              <a:rPr sz="1800" lang="es">
                <a:solidFill>
                  <a:schemeClr val="dk1"/>
                </a:solidFill>
              </a:rPr>
              <a:t>Create and Edit channels.</a:t>
            </a:r>
            <a:r>
              <a:rPr b="1" sz="2200" lang="es">
                <a:solidFill>
                  <a:schemeClr val="dk1"/>
                </a:solidFill>
              </a:rPr>
              <a:t> </a:t>
            </a:r>
          </a:p>
          <a:p>
            <a:pPr rtl="0" lvl="0" indent="-342900" marL="457200">
              <a:buClr>
                <a:schemeClr val="dk1"/>
              </a:buClr>
              <a:buSzPct val="100000"/>
              <a:buFont typeface="Arial"/>
              <a:buChar char="●"/>
            </a:pPr>
            <a:r>
              <a:rPr sz="1800" lang="es">
                <a:solidFill>
                  <a:schemeClr val="dk1"/>
                </a:solidFill>
              </a:rPr>
              <a:t>Requests and Posts: Check Status</a:t>
            </a:r>
          </a:p>
          <a:p>
            <a:r>
              <a:t/>
            </a:r>
          </a:p>
          <a:p>
            <a:r>
              <a:t/>
            </a:r>
          </a:p>
        </p:txBody>
      </p:sp>
      <p:pic>
        <p:nvPicPr>
          <p:cNvPr id="198" name="Shape 198"/>
          <p:cNvPicPr preferRelativeResize="0"/>
          <p:nvPr/>
        </p:nvPicPr>
        <p:blipFill>
          <a:blip r:embed="rId3"/>
          <a:stretch>
            <a:fillRect/>
          </a:stretch>
        </p:blipFill>
        <p:spPr>
          <a:xfrm>
            <a:off y="3021225" x="324375"/>
            <a:ext cy="3336825" cx="5283274"/>
          </a:xfrm>
          <a:prstGeom prst="rect">
            <a:avLst/>
          </a:prstGeom>
          <a:noFill/>
          <a:ln>
            <a:noFill/>
          </a:ln>
        </p:spPr>
      </p:pic>
      <p:pic>
        <p:nvPicPr>
          <p:cNvPr id="199" name="Shape 199"/>
          <p:cNvPicPr preferRelativeResize="0"/>
          <p:nvPr/>
        </p:nvPicPr>
        <p:blipFill>
          <a:blip r:embed="rId4"/>
          <a:stretch>
            <a:fillRect/>
          </a:stretch>
        </p:blipFill>
        <p:spPr>
          <a:xfrm>
            <a:off y="3662722" x="3860725"/>
            <a:ext cy="2695327" cx="5283276"/>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y="0" x="0"/>
          <a:ext cy="0" cx="0"/>
          <a:chOff y="0" x="0"/>
          <a:chExt cy="0" cx="0"/>
        </a:xfrm>
      </p:grpSpPr>
      <p:sp>
        <p:nvSpPr>
          <p:cNvPr id="204" name="Shape 204"/>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Front-end Social Management Team</a:t>
            </a:r>
          </a:p>
        </p:txBody>
      </p:sp>
      <p:sp>
        <p:nvSpPr>
          <p:cNvPr id="205" name="Shape 205"/>
          <p:cNvSpPr txBox="1"/>
          <p:nvPr/>
        </p:nvSpPr>
        <p:spPr>
          <a:xfrm>
            <a:off y="1580025" x="22800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Editor:</a:t>
            </a:r>
          </a:p>
          <a:p>
            <a:r>
              <a:t/>
            </a:r>
          </a:p>
          <a:p>
            <a:r>
              <a:t/>
            </a:r>
          </a:p>
        </p:txBody>
      </p:sp>
      <p:pic>
        <p:nvPicPr>
          <p:cNvPr id="206" name="Shape 206"/>
          <p:cNvPicPr preferRelativeResize="0"/>
          <p:nvPr/>
        </p:nvPicPr>
        <p:blipFill>
          <a:blip r:embed="rId3"/>
          <a:stretch>
            <a:fillRect/>
          </a:stretch>
        </p:blipFill>
        <p:spPr>
          <a:xfrm>
            <a:off y="4347625" x="3007774"/>
            <a:ext cy="2316925" cx="5811849"/>
          </a:xfrm>
          <a:prstGeom prst="rect">
            <a:avLst/>
          </a:prstGeom>
          <a:noFill/>
          <a:ln>
            <a:noFill/>
          </a:ln>
        </p:spPr>
      </p:pic>
      <p:pic>
        <p:nvPicPr>
          <p:cNvPr id="207" name="Shape 207"/>
          <p:cNvPicPr preferRelativeResize="0"/>
          <p:nvPr/>
        </p:nvPicPr>
        <p:blipFill>
          <a:blip r:embed="rId4"/>
          <a:stretch>
            <a:fillRect/>
          </a:stretch>
        </p:blipFill>
        <p:spPr>
          <a:xfrm>
            <a:off y="2263500" x="339825"/>
            <a:ext cy="2084125" cx="6529925"/>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y="0" x="0"/>
          <a:ext cy="0" cx="0"/>
          <a:chOff y="0" x="0"/>
          <a:chExt cy="0" cx="0"/>
        </a:xfrm>
      </p:grpSpPr>
      <p:sp>
        <p:nvSpPr>
          <p:cNvPr id="212" name="Shape 212"/>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Front-end Social Management Team</a:t>
            </a:r>
          </a:p>
        </p:txBody>
      </p:sp>
      <p:sp>
        <p:nvSpPr>
          <p:cNvPr id="213" name="Shape 213"/>
          <p:cNvSpPr txBox="1"/>
          <p:nvPr/>
        </p:nvSpPr>
        <p:spPr>
          <a:xfrm>
            <a:off y="1580000" x="10360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Publishers:</a:t>
            </a:r>
          </a:p>
          <a:p>
            <a:pPr rtl="0" lvl="0" indent="-342900" marL="457200">
              <a:buClr>
                <a:schemeClr val="dk1"/>
              </a:buClr>
              <a:buSzPct val="100000"/>
              <a:buFont typeface="Arial"/>
              <a:buChar char="●"/>
            </a:pPr>
            <a:r>
              <a:rPr sz="1800" lang="es">
                <a:solidFill>
                  <a:schemeClr val="dk1"/>
                </a:solidFill>
              </a:rPr>
              <a:t>Create, Edit and Edit State content, Edit “Social Publishing” Options </a:t>
            </a:r>
          </a:p>
          <a:p>
            <a:pPr rtl="0" lvl="0" indent="-342900" marL="457200">
              <a:buClr>
                <a:schemeClr val="dk1"/>
              </a:buClr>
              <a:buSzPct val="100000"/>
              <a:buFont typeface="Arial"/>
              <a:buChar char="●"/>
            </a:pPr>
            <a:r>
              <a:rPr sz="1800" lang="es">
                <a:solidFill>
                  <a:schemeClr val="dk1"/>
                </a:solidFill>
              </a:rPr>
              <a:t>Create, Edit and Publish channels.</a:t>
            </a:r>
            <a:r>
              <a:rPr b="1" sz="2200" lang="es">
                <a:solidFill>
                  <a:schemeClr val="dk1"/>
                </a:solidFill>
              </a:rPr>
              <a:t> </a:t>
            </a:r>
          </a:p>
          <a:p>
            <a:pPr rtl="0" lvl="0" indent="-342900" marL="457200">
              <a:buClr>
                <a:schemeClr val="dk1"/>
              </a:buClr>
              <a:buSzPct val="100000"/>
              <a:buFont typeface="Arial"/>
              <a:buChar char="●"/>
            </a:pPr>
            <a:r>
              <a:rPr sz="1800" lang="es">
                <a:solidFill>
                  <a:schemeClr val="dk1"/>
                </a:solidFill>
              </a:rPr>
              <a:t>Requests and Posts: Check Status, Process and Publish</a:t>
            </a:r>
          </a:p>
          <a:p>
            <a:r>
              <a:t/>
            </a:r>
          </a:p>
        </p:txBody>
      </p:sp>
      <p:pic>
        <p:nvPicPr>
          <p:cNvPr id="214" name="Shape 214"/>
          <p:cNvPicPr preferRelativeResize="0"/>
          <p:nvPr/>
        </p:nvPicPr>
        <p:blipFill>
          <a:blip r:embed="rId3"/>
          <a:stretch>
            <a:fillRect/>
          </a:stretch>
        </p:blipFill>
        <p:spPr>
          <a:xfrm>
            <a:off y="3089200" x="103599"/>
            <a:ext cy="2102174" cx="4177824"/>
          </a:xfrm>
          <a:prstGeom prst="rect">
            <a:avLst/>
          </a:prstGeom>
          <a:noFill/>
          <a:ln>
            <a:noFill/>
          </a:ln>
        </p:spPr>
      </p:pic>
      <p:pic>
        <p:nvPicPr>
          <p:cNvPr id="215" name="Shape 215"/>
          <p:cNvPicPr preferRelativeResize="0"/>
          <p:nvPr/>
        </p:nvPicPr>
        <p:blipFill>
          <a:blip r:embed="rId4"/>
          <a:stretch>
            <a:fillRect/>
          </a:stretch>
        </p:blipFill>
        <p:spPr>
          <a:xfrm>
            <a:off y="4788873" x="1674125"/>
            <a:ext cy="1903700" cx="71977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y="0" x="0"/>
          <a:ext cy="0" cx="0"/>
          <a:chOff y="0" x="0"/>
          <a:chExt cy="0" cx="0"/>
        </a:xfrm>
      </p:grpSpPr>
      <p:sp>
        <p:nvSpPr>
          <p:cNvPr id="220" name="Shape 220"/>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Front-end Social Management Team</a:t>
            </a:r>
          </a:p>
        </p:txBody>
      </p:sp>
      <p:sp>
        <p:nvSpPr>
          <p:cNvPr id="221" name="Shape 221"/>
          <p:cNvSpPr txBox="1"/>
          <p:nvPr/>
        </p:nvSpPr>
        <p:spPr>
          <a:xfrm>
            <a:off y="1580000" x="10360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Publishers:</a:t>
            </a:r>
          </a:p>
          <a:p>
            <a:r>
              <a:t/>
            </a:r>
          </a:p>
        </p:txBody>
      </p:sp>
      <p:pic>
        <p:nvPicPr>
          <p:cNvPr id="222" name="Shape 222"/>
          <p:cNvPicPr preferRelativeResize="0"/>
          <p:nvPr/>
        </p:nvPicPr>
        <p:blipFill>
          <a:blip r:embed="rId3"/>
          <a:stretch>
            <a:fillRect/>
          </a:stretch>
        </p:blipFill>
        <p:spPr>
          <a:xfrm>
            <a:off y="4669472" x="2193325"/>
            <a:ext cy="1830800" cx="6703549"/>
          </a:xfrm>
          <a:prstGeom prst="rect">
            <a:avLst/>
          </a:prstGeom>
          <a:noFill/>
          <a:ln>
            <a:noFill/>
          </a:ln>
        </p:spPr>
      </p:pic>
      <p:pic>
        <p:nvPicPr>
          <p:cNvPr id="223" name="Shape 223"/>
          <p:cNvPicPr preferRelativeResize="0"/>
          <p:nvPr/>
        </p:nvPicPr>
        <p:blipFill>
          <a:blip r:embed="rId4"/>
          <a:stretch>
            <a:fillRect/>
          </a:stretch>
        </p:blipFill>
        <p:spPr>
          <a:xfrm>
            <a:off y="2232525" x="169900"/>
            <a:ext cy="2220700" cx="7105124"/>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y="0" x="0"/>
          <a:ext cy="0" cx="0"/>
          <a:chOff y="0" x="0"/>
          <a:chExt cy="0" cx="0"/>
        </a:xfrm>
      </p:grpSpPr>
      <p:sp>
        <p:nvSpPr>
          <p:cNvPr id="228" name="Shape 228"/>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Front-end Social Management Team</a:t>
            </a:r>
          </a:p>
        </p:txBody>
      </p:sp>
      <p:sp>
        <p:nvSpPr>
          <p:cNvPr id="229" name="Shape 229"/>
          <p:cNvSpPr txBox="1"/>
          <p:nvPr/>
        </p:nvSpPr>
        <p:spPr>
          <a:xfrm>
            <a:off y="1734475" x="16705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Managers: </a:t>
            </a:r>
          </a:p>
          <a:p>
            <a:pPr rtl="0" lvl="0" indent="-342900" marL="457200">
              <a:buClr>
                <a:schemeClr val="dk1"/>
              </a:buClr>
              <a:buSzPct val="100000"/>
              <a:buFont typeface="Arial"/>
              <a:buChar char="●"/>
            </a:pPr>
            <a:r>
              <a:rPr sz="1800" lang="es">
                <a:solidFill>
                  <a:schemeClr val="dk1"/>
                </a:solidFill>
              </a:rPr>
              <a:t>Create, Edit andEdit State content, Edit “Social Publishing” Options </a:t>
            </a:r>
          </a:p>
          <a:p>
            <a:pPr rtl="0" lvl="0" indent="-342900" marL="457200">
              <a:buClr>
                <a:schemeClr val="dk1"/>
              </a:buClr>
              <a:buSzPct val="100000"/>
              <a:buFont typeface="Arial"/>
              <a:buChar char="●"/>
            </a:pPr>
            <a:r>
              <a:rPr sz="1800" lang="es">
                <a:solidFill>
                  <a:schemeClr val="dk1"/>
                </a:solidFill>
              </a:rPr>
              <a:t>Create, Edit, Publish and Delete channels.</a:t>
            </a:r>
            <a:r>
              <a:rPr b="1" sz="2200" lang="es">
                <a:solidFill>
                  <a:schemeClr val="dk1"/>
                </a:solidFill>
              </a:rPr>
              <a:t> </a:t>
            </a:r>
          </a:p>
          <a:p>
            <a:pPr rtl="0" lvl="0" indent="-342900" marL="457200">
              <a:buClr>
                <a:schemeClr val="dk1"/>
              </a:buClr>
              <a:buSzPct val="100000"/>
              <a:buFont typeface="Arial"/>
              <a:buChar char="●"/>
            </a:pPr>
            <a:r>
              <a:rPr sz="1800" lang="es">
                <a:solidFill>
                  <a:schemeClr val="dk1"/>
                </a:solidFill>
              </a:rPr>
              <a:t>Requests and Posts: Check Status, Process, Publish and Delete</a:t>
            </a:r>
          </a:p>
          <a:p>
            <a:r>
              <a:t/>
            </a:r>
          </a:p>
          <a:p>
            <a:r>
              <a:t/>
            </a:r>
          </a:p>
          <a:p>
            <a:r>
              <a:t/>
            </a:r>
          </a:p>
        </p:txBody>
      </p:sp>
      <p:pic>
        <p:nvPicPr>
          <p:cNvPr id="230" name="Shape 230"/>
          <p:cNvPicPr preferRelativeResize="0"/>
          <p:nvPr/>
        </p:nvPicPr>
        <p:blipFill>
          <a:blip r:embed="rId3"/>
          <a:stretch>
            <a:fillRect/>
          </a:stretch>
        </p:blipFill>
        <p:spPr>
          <a:xfrm>
            <a:off y="3382076" x="865687"/>
            <a:ext cy="2474750" cx="753762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y="0" x="0"/>
          <a:ext cy="0" cx="0"/>
          <a:chOff y="0" x="0"/>
          <a:chExt cy="0" cx="0"/>
        </a:xfrm>
      </p:grpSpPr>
      <p:sp>
        <p:nvSpPr>
          <p:cNvPr id="235" name="Shape 235"/>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Front-end Social Management Team</a:t>
            </a:r>
          </a:p>
        </p:txBody>
      </p:sp>
      <p:sp>
        <p:nvSpPr>
          <p:cNvPr id="236" name="Shape 236"/>
          <p:cNvSpPr txBox="1"/>
          <p:nvPr/>
        </p:nvSpPr>
        <p:spPr>
          <a:xfrm>
            <a:off y="1734475" x="16705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Managers: </a:t>
            </a:r>
          </a:p>
          <a:p>
            <a:r>
              <a:t/>
            </a:r>
          </a:p>
          <a:p>
            <a:r>
              <a:t/>
            </a:r>
          </a:p>
        </p:txBody>
      </p:sp>
      <p:pic>
        <p:nvPicPr>
          <p:cNvPr id="237" name="Shape 237"/>
          <p:cNvPicPr preferRelativeResize="0"/>
          <p:nvPr/>
        </p:nvPicPr>
        <p:blipFill>
          <a:blip r:embed="rId3"/>
          <a:stretch>
            <a:fillRect/>
          </a:stretch>
        </p:blipFill>
        <p:spPr>
          <a:xfrm>
            <a:off y="4524039" x="1229025"/>
            <a:ext cy="2179487" cx="7791399"/>
          </a:xfrm>
          <a:prstGeom prst="rect">
            <a:avLst/>
          </a:prstGeom>
          <a:noFill/>
          <a:ln>
            <a:noFill/>
          </a:ln>
        </p:spPr>
      </p:pic>
      <p:pic>
        <p:nvPicPr>
          <p:cNvPr id="238" name="Shape 238"/>
          <p:cNvPicPr preferRelativeResize="0"/>
          <p:nvPr/>
        </p:nvPicPr>
        <p:blipFill>
          <a:blip r:embed="rId4"/>
          <a:stretch>
            <a:fillRect/>
          </a:stretch>
        </p:blipFill>
        <p:spPr>
          <a:xfrm>
            <a:off y="2339262" x="234953"/>
            <a:ext cy="2179474" cx="7240896"/>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y="0" x="0"/>
          <a:ext cy="0" cx="0"/>
          <a:chOff y="0" x="0"/>
          <a:chExt cy="0" cx="0"/>
        </a:xfrm>
      </p:grpSpPr>
      <p:sp>
        <p:nvSpPr>
          <p:cNvPr id="243" name="Shape 243"/>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Front-end Social Management Team</a:t>
            </a:r>
          </a:p>
        </p:txBody>
      </p:sp>
      <p:sp>
        <p:nvSpPr>
          <p:cNvPr id="244" name="Shape 244"/>
          <p:cNvSpPr txBox="1"/>
          <p:nvPr/>
        </p:nvSpPr>
        <p:spPr>
          <a:xfrm>
            <a:off y="1564575" x="228000"/>
            <a:ext cy="1996800" cx="8687999"/>
          </a:xfrm>
          <a:prstGeom prst="rect">
            <a:avLst/>
          </a:prstGeom>
        </p:spPr>
        <p:txBody>
          <a:bodyPr bIns="91425" rIns="91425" lIns="91425" tIns="91425" anchor="t" anchorCtr="0">
            <a:noAutofit/>
          </a:bodyPr>
          <a:lstStyle/>
          <a:p>
            <a:pPr rtl="0" lvl="0">
              <a:buNone/>
            </a:pPr>
            <a:r>
              <a:rPr b="1" sz="2200" lang="es">
                <a:solidFill>
                  <a:schemeClr val="dk1"/>
                </a:solidFill>
              </a:rPr>
              <a:t>Administrators and Super Users: </a:t>
            </a:r>
          </a:p>
          <a:p>
            <a:pPr rtl="0" lvl="0" indent="-342900" marL="457200">
              <a:buClr>
                <a:schemeClr val="dk1"/>
              </a:buClr>
              <a:buSzPct val="100000"/>
              <a:buFont typeface="Arial"/>
              <a:buChar char="●"/>
            </a:pPr>
            <a:r>
              <a:rPr sz="1800" lang="es">
                <a:solidFill>
                  <a:schemeClr val="dk1"/>
                </a:solidFill>
              </a:rPr>
              <a:t>Create, Edit and Edit State content, Edit “Social Publishing” Options </a:t>
            </a:r>
          </a:p>
          <a:p>
            <a:pPr rtl="0" lvl="0" indent="-342900" marL="457200">
              <a:buClr>
                <a:schemeClr val="dk1"/>
              </a:buClr>
              <a:buSzPct val="100000"/>
              <a:buFont typeface="Arial"/>
              <a:buChar char="●"/>
            </a:pPr>
            <a:r>
              <a:rPr sz="1800" lang="es">
                <a:solidFill>
                  <a:schemeClr val="dk1"/>
                </a:solidFill>
              </a:rPr>
              <a:t>Create, Edit, Publish and Delete channels.</a:t>
            </a:r>
            <a:r>
              <a:rPr b="1" sz="2200" lang="es">
                <a:solidFill>
                  <a:schemeClr val="dk1"/>
                </a:solidFill>
              </a:rPr>
              <a:t> </a:t>
            </a:r>
          </a:p>
          <a:p>
            <a:pPr rtl="0" lvl="0" indent="-342900" marL="457200">
              <a:buClr>
                <a:schemeClr val="dk1"/>
              </a:buClr>
              <a:buSzPct val="100000"/>
              <a:buFont typeface="Arial"/>
              <a:buChar char="●"/>
            </a:pPr>
            <a:r>
              <a:rPr sz="1800" lang="es">
                <a:solidFill>
                  <a:schemeClr val="dk1"/>
                </a:solidFill>
              </a:rPr>
              <a:t>Requests and Posts: Check Status, Process, Publish and Delete</a:t>
            </a:r>
          </a:p>
          <a:p>
            <a:pPr rtl="0" lvl="0" indent="-342900" marL="457200">
              <a:buClr>
                <a:schemeClr val="dk1"/>
              </a:buClr>
              <a:buSzPct val="100000"/>
              <a:buFont typeface="Arial"/>
              <a:buChar char="●"/>
            </a:pPr>
            <a:r>
              <a:rPr sz="1800" lang="es">
                <a:solidFill>
                  <a:schemeClr val="dk1"/>
                </a:solidFill>
              </a:rPr>
              <a:t>Access Administration Interface, Feeds and Virtual Media Manager</a:t>
            </a:r>
          </a:p>
          <a:p>
            <a:r>
              <a:t/>
            </a:r>
          </a:p>
          <a:p>
            <a:r>
              <a:t/>
            </a:r>
          </a:p>
          <a:p>
            <a:r>
              <a:t/>
            </a:r>
          </a:p>
        </p:txBody>
      </p:sp>
      <p:pic>
        <p:nvPicPr>
          <p:cNvPr id="245" name="Shape 245"/>
          <p:cNvPicPr preferRelativeResize="0"/>
          <p:nvPr/>
        </p:nvPicPr>
        <p:blipFill>
          <a:blip r:embed="rId3"/>
          <a:stretch>
            <a:fillRect/>
          </a:stretch>
        </p:blipFill>
        <p:spPr>
          <a:xfrm>
            <a:off y="3320875" x="1604301"/>
            <a:ext cy="3078674" cx="5710174"/>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y="0" x="0"/>
          <a:ext cy="0" cx="0"/>
          <a:chOff y="0" x="0"/>
          <a:chExt cy="0" cx="0"/>
        </a:xfrm>
      </p:grpSpPr>
      <p:sp>
        <p:nvSpPr>
          <p:cNvPr id="250" name="Shape 250"/>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Conclusion</a:t>
            </a:r>
          </a:p>
        </p:txBody>
      </p:sp>
      <p:sp>
        <p:nvSpPr>
          <p:cNvPr id="251" name="Shape 251"/>
          <p:cNvSpPr txBox="1"/>
          <p:nvPr/>
        </p:nvSpPr>
        <p:spPr>
          <a:xfrm>
            <a:off y="1734475" x="167050"/>
            <a:ext cy="4701300" cx="8687999"/>
          </a:xfrm>
          <a:prstGeom prst="rect">
            <a:avLst/>
          </a:prstGeom>
        </p:spPr>
        <p:txBody>
          <a:bodyPr bIns="91425" rIns="91425" lIns="91425" tIns="91425" anchor="t" anchorCtr="0">
            <a:noAutofit/>
          </a:bodyPr>
          <a:lstStyle/>
          <a:p>
            <a:pPr rtl="0" lvl="0">
              <a:buNone/>
            </a:pPr>
            <a:r>
              <a:rPr sz="2200" lang="es">
                <a:solidFill>
                  <a:schemeClr val="dk1"/>
                </a:solidFill>
              </a:rPr>
              <a:t>In this presentation, we have shown the new features available in Joomla for </a:t>
            </a:r>
            <a:r>
              <a:rPr u="sng" sz="2200" lang="es">
                <a:solidFill>
                  <a:schemeClr val="dk1"/>
                </a:solidFill>
              </a:rPr>
              <a:t>full social content management</a:t>
            </a:r>
            <a:r>
              <a:rPr sz="2200" lang="es">
                <a:solidFill>
                  <a:schemeClr val="dk1"/>
                </a:solidFill>
              </a:rPr>
              <a:t>:</a:t>
            </a:r>
          </a:p>
          <a:p>
            <a:r>
              <a:t/>
            </a:r>
          </a:p>
          <a:p>
            <a:pPr rtl="0" lvl="0" indent="-368300" marL="457200">
              <a:buClr>
                <a:srgbClr val="000000"/>
              </a:buClr>
              <a:buSzPct val="100000"/>
              <a:buFont typeface="Arial"/>
              <a:buChar char="●"/>
            </a:pPr>
            <a:r>
              <a:rPr b="1" sz="2200" lang="es">
                <a:solidFill>
                  <a:schemeClr val="dk1"/>
                </a:solidFill>
              </a:rPr>
              <a:t>Social Publishing Management</a:t>
            </a:r>
            <a:r>
              <a:rPr sz="2200" lang="es">
                <a:solidFill>
                  <a:schemeClr val="dk1"/>
                </a:solidFill>
              </a:rPr>
              <a:t>: New tools to create, edit, schedule, and repeat posts.</a:t>
            </a:r>
          </a:p>
          <a:p>
            <a:pPr rtl="0" lvl="0" indent="-368300" marL="457200">
              <a:buClr>
                <a:srgbClr val="000000"/>
              </a:buClr>
              <a:buSzPct val="100000"/>
              <a:buFont typeface="Arial"/>
              <a:buChar char="●"/>
            </a:pPr>
            <a:r>
              <a:rPr b="1" sz="2200" lang="es">
                <a:solidFill>
                  <a:schemeClr val="dk1"/>
                </a:solidFill>
              </a:rPr>
              <a:t>Virtual Social Media Manager</a:t>
            </a:r>
            <a:r>
              <a:rPr sz="2200" lang="es">
                <a:solidFill>
                  <a:schemeClr val="dk1"/>
                </a:solidFill>
              </a:rPr>
              <a:t>: High-level virtual assistant to manage when Posts are published, and evergreen posts support (re-publishing).</a:t>
            </a:r>
          </a:p>
          <a:p>
            <a:pPr rtl="0" lvl="0" indent="-368300" marL="457200">
              <a:buClr>
                <a:srgbClr val="000000"/>
              </a:buClr>
              <a:buSzPct val="100000"/>
              <a:buFont typeface="Arial"/>
              <a:buChar char="●"/>
            </a:pPr>
            <a:r>
              <a:rPr b="1" sz="2200" lang="es">
                <a:solidFill>
                  <a:schemeClr val="dk1"/>
                </a:solidFill>
              </a:rPr>
              <a:t>Jootool - Front-end Social Management Team</a:t>
            </a:r>
            <a:r>
              <a:rPr sz="2200" lang="es">
                <a:solidFill>
                  <a:schemeClr val="dk1"/>
                </a:solidFill>
              </a:rPr>
              <a:t>: Front-end team tool to configure channels, browse, manage content requests and posts.</a:t>
            </a:r>
          </a:p>
          <a:p>
            <a:r>
              <a:t/>
            </a:r>
          </a:p>
          <a:p>
            <a:r>
              <a:t/>
            </a:r>
          </a:p>
          <a:p>
            <a:r>
              <a:t/>
            </a:r>
          </a:p>
          <a:p>
            <a:r>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y="0" x="0"/>
          <a:ext cy="0" cx="0"/>
          <a:chOff y="0" x="0"/>
          <a:chExt cy="0" cx="0"/>
        </a:xfrm>
      </p:grpSpPr>
      <p:pic>
        <p:nvPicPr>
          <p:cNvPr id="256" name="Shape 256"/>
          <p:cNvPicPr preferRelativeResize="0"/>
          <p:nvPr/>
        </p:nvPicPr>
        <p:blipFill>
          <a:blip r:embed="rId3"/>
          <a:stretch>
            <a:fillRect/>
          </a:stretch>
        </p:blipFill>
        <p:spPr>
          <a:xfrm>
            <a:off y="5408500" x="7694475"/>
            <a:ext cy="1219200" cx="1219200"/>
          </a:xfrm>
          <a:prstGeom prst="rect">
            <a:avLst/>
          </a:prstGeom>
          <a:noFill/>
          <a:ln>
            <a:noFill/>
          </a:ln>
        </p:spPr>
      </p:pic>
      <p:sp>
        <p:nvSpPr>
          <p:cNvPr id="257" name="Shape 257"/>
          <p:cNvSpPr txBox="1"/>
          <p:nvPr>
            <p:ph type="title"/>
          </p:nvPr>
        </p:nvSpPr>
        <p:spPr>
          <a:xfrm>
            <a:off y="462969" x="179800"/>
            <a:ext cy="580499" cx="8229600"/>
          </a:xfrm>
          <a:prstGeom prst="rect">
            <a:avLst/>
          </a:prstGeom>
        </p:spPr>
        <p:txBody>
          <a:bodyPr bIns="91425" rIns="91425" lIns="91425" tIns="91425" anchor="b" anchorCtr="0">
            <a:noAutofit/>
          </a:bodyPr>
          <a:lstStyle/>
          <a:p>
            <a:pPr rtl="0" lvl="0">
              <a:buNone/>
            </a:pPr>
            <a:r>
              <a:rPr sz="3000" lang="es"/>
              <a:t>One last word</a:t>
            </a:r>
          </a:p>
        </p:txBody>
      </p:sp>
      <p:sp>
        <p:nvSpPr>
          <p:cNvPr id="258" name="Shape 258"/>
          <p:cNvSpPr txBox="1"/>
          <p:nvPr/>
        </p:nvSpPr>
        <p:spPr>
          <a:xfrm>
            <a:off y="1786800" x="576000"/>
            <a:ext cy="3284399" cx="8110799"/>
          </a:xfrm>
          <a:prstGeom prst="rect">
            <a:avLst/>
          </a:prstGeom>
          <a:noFill/>
        </p:spPr>
        <p:txBody>
          <a:bodyPr bIns="91425" rIns="91425" lIns="91425" tIns="91425" anchor="t" anchorCtr="0">
            <a:noAutofit/>
          </a:bodyPr>
          <a:lstStyle/>
          <a:p>
            <a:pPr rtl="0" lvl="0">
              <a:buNone/>
            </a:pPr>
            <a:r>
              <a:rPr sz="3000" lang="es"/>
              <a:t>We love your feedback, it's our way to improve.</a:t>
            </a:r>
          </a:p>
          <a:p>
            <a:r>
              <a:t/>
            </a:r>
          </a:p>
          <a:p>
            <a:pPr rtl="0" lvl="0">
              <a:buNone/>
            </a:pPr>
            <a:r>
              <a:rPr sz="3000" lang="es"/>
              <a:t>This presentation was created with your help.</a:t>
            </a:r>
          </a:p>
          <a:p>
            <a:r>
              <a:t/>
            </a:r>
          </a:p>
          <a:p>
            <a:pPr rtl="0" lvl="0">
              <a:buClr>
                <a:srgbClr val="000000"/>
              </a:buClr>
              <a:buSzPct val="36666"/>
              <a:buFont typeface="Arial"/>
              <a:buNone/>
            </a:pPr>
            <a:r>
              <a:rPr sz="3000" lang="es"/>
              <a:t>Please post a rating and a review at the #JED</a:t>
            </a:r>
          </a:p>
          <a:p>
            <a:pPr rtl="0" lvl="0">
              <a:buClr>
                <a:srgbClr val="000000"/>
              </a:buClr>
              <a:buSzPct val="36666"/>
              <a:buFont typeface="Arial"/>
              <a:buNone/>
            </a:pPr>
            <a:r>
              <a:rPr sz="3000" lang="es"/>
              <a:t>It really helps ;-)</a:t>
            </a:r>
          </a:p>
          <a:p>
            <a:r>
              <a:t/>
            </a:r>
          </a:p>
        </p:txBody>
      </p:sp>
      <p:sp>
        <p:nvSpPr>
          <p:cNvPr id="259" name="Shape 259"/>
          <p:cNvSpPr txBox="1"/>
          <p:nvPr/>
        </p:nvSpPr>
        <p:spPr>
          <a:xfrm>
            <a:off y="5198250" x="519300"/>
            <a:ext cy="1328700" cx="8167500"/>
          </a:xfrm>
          <a:prstGeom prst="rect">
            <a:avLst/>
          </a:prstGeom>
          <a:noFill/>
        </p:spPr>
        <p:txBody>
          <a:bodyPr bIns="91425" rIns="91425" lIns="91425" tIns="91425" anchor="t" anchorCtr="0">
            <a:noAutofit/>
          </a:bodyPr>
          <a:lstStyle/>
          <a:p>
            <a:pPr algn="ctr" rtl="0" lvl="0">
              <a:buNone/>
            </a:pPr>
            <a:r>
              <a:rPr lang="es"/>
              <a:t>Support: </a:t>
            </a:r>
            <a:r>
              <a:rPr u="sng" lang="es">
                <a:solidFill>
                  <a:srgbClr val="185DA2"/>
                </a:solidFill>
                <a:hlinkClick r:id="rId4"/>
              </a:rPr>
              <a:t>http://support.extly.com</a:t>
            </a:r>
            <a:br>
              <a:rPr lang="es"/>
            </a:br>
            <a:r>
              <a:rPr lang="es"/>
              <a:t>Community Forum Support: </a:t>
            </a:r>
            <a:r>
              <a:rPr u="sng" lang="es">
                <a:solidFill>
                  <a:srgbClr val="185DA2"/>
                </a:solidFill>
                <a:hlinkClick r:id="rId5"/>
              </a:rPr>
              <a:t>http://www.extly.com/forum/index.html</a:t>
            </a:r>
          </a:p>
          <a:p>
            <a:r>
              <a:t/>
            </a:r>
          </a:p>
          <a:p>
            <a:pPr algn="ctr" rtl="0" lvl="0">
              <a:buNone/>
            </a:pPr>
            <a:r>
              <a:rPr lang="es"/>
              <a:t>Twitter </a:t>
            </a:r>
            <a:r>
              <a:rPr u="sng" lang="es">
                <a:solidFill>
                  <a:srgbClr val="185DA2"/>
                </a:solidFill>
                <a:hlinkClick r:id="rId6"/>
              </a:rPr>
              <a:t>@extly</a:t>
            </a:r>
          </a:p>
          <a:p>
            <a:pPr algn="ctr" rtl="0" lvl="0">
              <a:buNone/>
            </a:pPr>
            <a:r>
              <a:rPr lang="es"/>
              <a:t>Facebook </a:t>
            </a:r>
            <a:r>
              <a:rPr u="sng" lang="es">
                <a:solidFill>
                  <a:srgbClr val="185DA2"/>
                </a:solidFill>
                <a:hlinkClick r:id="rId7"/>
              </a:rPr>
              <a:t>facebook.com/extly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y="0" x="0"/>
          <a:ext cy="0" cx="0"/>
          <a:chOff y="0" x="0"/>
          <a:chExt cy="0" cx="0"/>
        </a:xfrm>
      </p:grpSpPr>
      <p:sp>
        <p:nvSpPr>
          <p:cNvPr id="51" name="Shape 51"/>
          <p:cNvSpPr txBox="1"/>
          <p:nvPr>
            <p:ph idx="1" type="body"/>
          </p:nvPr>
        </p:nvSpPr>
        <p:spPr>
          <a:xfrm>
            <a:off y="1669775" x="457200"/>
            <a:ext cy="4593300" cx="8229600"/>
          </a:xfrm>
          <a:prstGeom prst="rect">
            <a:avLst/>
          </a:prstGeom>
        </p:spPr>
        <p:txBody>
          <a:bodyPr bIns="91425" rIns="91425" lIns="91425" tIns="91425" anchor="t" anchorCtr="0">
            <a:noAutofit/>
          </a:bodyPr>
          <a:lstStyle/>
          <a:p>
            <a:pPr rtl="0" lvl="0" indent="-368300" marL="457200">
              <a:lnSpc>
                <a:spcPct val="150000"/>
              </a:lnSpc>
              <a:buClr>
                <a:schemeClr val="dk1"/>
              </a:buClr>
              <a:buSzPct val="100000"/>
              <a:buFont typeface="Courier New"/>
              <a:buChar char="o"/>
            </a:pPr>
            <a:r>
              <a:rPr sz="2200" lang="es"/>
              <a:t>AutoTweetNG Joocial v7.1, or superior</a:t>
            </a:r>
          </a:p>
          <a:p>
            <a:pPr rtl="0" lvl="0" indent="-368300" marL="457200">
              <a:lnSpc>
                <a:spcPct val="150000"/>
              </a:lnSpc>
              <a:buClr>
                <a:schemeClr val="dk1"/>
              </a:buClr>
              <a:buSzPct val="100000"/>
              <a:buFont typeface="Courier New"/>
              <a:buChar char="o"/>
            </a:pPr>
            <a:r>
              <a:rPr sz="2200" lang="es"/>
              <a:t>System requirements: </a:t>
            </a:r>
          </a:p>
          <a:p>
            <a:pPr rtl="0" lvl="0">
              <a:lnSpc>
                <a:spcPct val="100000"/>
              </a:lnSpc>
              <a:buNone/>
            </a:pPr>
            <a:r>
              <a:rPr sz="2200" lang="es"/>
              <a:t>        - Joomla 2.5 / Joomla 3</a:t>
            </a:r>
          </a:p>
          <a:p>
            <a:pPr rtl="0" lvl="0">
              <a:lnSpc>
                <a:spcPct val="100000"/>
              </a:lnSpc>
              <a:buNone/>
            </a:pPr>
            <a:r>
              <a:rPr sz="2200" lang="es"/>
              <a:t>        -  PHP 5.3, or superior</a:t>
            </a:r>
          </a:p>
          <a:p>
            <a:pPr rtl="0" lvl="0">
              <a:lnSpc>
                <a:spcPct val="100000"/>
              </a:lnSpc>
              <a:buNone/>
            </a:pPr>
            <a:r>
              <a:rPr sz="2200" lang="es"/>
              <a:t>        -  MySQL 5.5, or superior (recommended)</a:t>
            </a:r>
          </a:p>
          <a:p>
            <a:r>
              <a:t/>
            </a:r>
          </a:p>
          <a:p>
            <a:pPr rtl="0" lvl="0">
              <a:lnSpc>
                <a:spcPct val="100000"/>
              </a:lnSpc>
              <a:buNone/>
            </a:pPr>
            <a:r>
              <a:rPr sz="2200" lang="es"/>
              <a:t>Recommended tutorials:</a:t>
            </a:r>
          </a:p>
          <a:p>
            <a:pPr rtl="0" lvl="1" indent="-368300" marL="914400">
              <a:lnSpc>
                <a:spcPct val="100000"/>
              </a:lnSpc>
              <a:buClr>
                <a:schemeClr val="dk1"/>
              </a:buClr>
              <a:buSzPct val="100000"/>
              <a:buFont typeface="Courier New"/>
              <a:buChar char="o"/>
            </a:pPr>
            <a:r>
              <a:rPr u="sng" sz="2200" lang="es">
                <a:solidFill>
                  <a:schemeClr val="hlink"/>
                </a:solidFill>
                <a:hlinkClick r:id="rId3"/>
              </a:rPr>
              <a:t>How to AutoTweet from Joomla in 5 minutes</a:t>
            </a:r>
          </a:p>
          <a:p>
            <a:pPr rtl="0" lvl="1" indent="-368300" marL="914400">
              <a:lnSpc>
                <a:spcPct val="100000"/>
              </a:lnSpc>
              <a:buClr>
                <a:schemeClr val="dk1"/>
              </a:buClr>
              <a:buSzPct val="100000"/>
              <a:buFont typeface="Courier New"/>
              <a:buChar char="o"/>
            </a:pPr>
            <a:r>
              <a:rPr u="sng" sz="2200" lang="es">
                <a:solidFill>
                  <a:schemeClr val="hlink"/>
                </a:solidFill>
                <a:hlinkClick r:id="rId4"/>
              </a:rPr>
              <a:t>How to AutoTweet from Your Own Facebook App</a:t>
            </a:r>
          </a:p>
          <a:p>
            <a:pPr rtl="0" lvl="1" indent="-368300" marL="914400">
              <a:lnSpc>
                <a:spcPct val="100000"/>
              </a:lnSpc>
              <a:buClr>
                <a:schemeClr val="dk1"/>
              </a:buClr>
              <a:buSzPct val="100000"/>
              <a:buFont typeface="Courier New"/>
              <a:buChar char="o"/>
            </a:pPr>
            <a:r>
              <a:rPr u="sng" sz="2200" lang="es">
                <a:solidFill>
                  <a:schemeClr val="hlink"/>
                </a:solidFill>
                <a:hlinkClick r:id="rId5"/>
              </a:rPr>
              <a:t>Improve your social streams with RSS Feeds</a:t>
            </a:r>
          </a:p>
          <a:p>
            <a:pPr rtl="0" lvl="1" indent="-368300" marL="914400">
              <a:lnSpc>
                <a:spcPct val="100000"/>
              </a:lnSpc>
              <a:buClr>
                <a:schemeClr val="dk1"/>
              </a:buClr>
              <a:buSzPct val="100000"/>
              <a:buFont typeface="Courier New"/>
              <a:buChar char="o"/>
            </a:pPr>
            <a:r>
              <a:rPr u="sng" sz="2200" lang="es">
                <a:solidFill>
                  <a:schemeClr val="hlink"/>
                </a:solidFill>
                <a:hlinkClick r:id="rId6"/>
              </a:rPr>
              <a:t>Publishing to Google+ Profiles and Pages</a:t>
            </a:r>
          </a:p>
          <a:p>
            <a:r>
              <a:t/>
            </a:r>
          </a:p>
        </p:txBody>
      </p:sp>
      <p:pic>
        <p:nvPicPr>
          <p:cNvPr id="52" name="Shape 52"/>
          <p:cNvPicPr preferRelativeResize="0"/>
          <p:nvPr/>
        </p:nvPicPr>
        <p:blipFill>
          <a:blip r:embed="rId7"/>
          <a:stretch>
            <a:fillRect/>
          </a:stretch>
        </p:blipFill>
        <p:spPr>
          <a:xfrm>
            <a:off y="5531250" x="7787075"/>
            <a:ext cy="1219200" cx="1219200"/>
          </a:xfrm>
          <a:prstGeom prst="rect">
            <a:avLst/>
          </a:prstGeom>
          <a:noFill/>
          <a:ln>
            <a:noFill/>
          </a:ln>
        </p:spPr>
      </p:pic>
      <p:sp>
        <p:nvSpPr>
          <p:cNvPr id="53" name="Shape 53"/>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Prerequisites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pic>
        <p:nvPicPr>
          <p:cNvPr id="58" name="Shape 58"/>
          <p:cNvPicPr preferRelativeResize="0"/>
          <p:nvPr/>
        </p:nvPicPr>
        <p:blipFill>
          <a:blip r:embed="rId3"/>
          <a:stretch>
            <a:fillRect/>
          </a:stretch>
        </p:blipFill>
        <p:spPr>
          <a:xfrm>
            <a:off y="5531250" x="7787075"/>
            <a:ext cy="1219200" cx="1219200"/>
          </a:xfrm>
          <a:prstGeom prst="rect">
            <a:avLst/>
          </a:prstGeom>
          <a:noFill/>
          <a:ln>
            <a:noFill/>
          </a:ln>
        </p:spPr>
      </p:pic>
      <p:sp>
        <p:nvSpPr>
          <p:cNvPr id="59" name="Shape 59"/>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What’s new</a:t>
            </a:r>
          </a:p>
        </p:txBody>
      </p:sp>
      <p:sp>
        <p:nvSpPr>
          <p:cNvPr id="60" name="Shape 60"/>
          <p:cNvSpPr txBox="1"/>
          <p:nvPr/>
        </p:nvSpPr>
        <p:spPr>
          <a:xfrm>
            <a:off y="1666000" x="399375"/>
            <a:ext cy="5084400" cx="7211699"/>
          </a:xfrm>
          <a:prstGeom prst="rect">
            <a:avLst/>
          </a:prstGeom>
        </p:spPr>
        <p:txBody>
          <a:bodyPr bIns="91425" rIns="91425" lIns="91425" tIns="91425" anchor="t" anchorCtr="0">
            <a:noAutofit/>
          </a:bodyPr>
          <a:lstStyle/>
          <a:p>
            <a:pPr rtl="0" lvl="0" indent="-368300" marL="457200">
              <a:buClr>
                <a:srgbClr val="000000"/>
              </a:buClr>
              <a:buSzPct val="100000"/>
              <a:buFont typeface="Arial"/>
              <a:buChar char="●"/>
            </a:pPr>
            <a:r>
              <a:rPr b="1" sz="2200" lang="es"/>
              <a:t>
</a:t>
            </a:r>
            <a:r>
              <a:rPr sz="2200" lang="es"/>
              <a:t>Social Publishing Management</a:t>
            </a:r>
            <a:br>
              <a:rPr sz="1800" lang="es"/>
            </a:br>
            <a:r>
              <a:rPr sz="1800" lang="es"/>
              <a:t>New tools to create, edit, schedule, and repeat posts.</a:t>
            </a:r>
          </a:p>
          <a:p>
            <a:pPr rtl="0" lvl="0" indent="-368300" marL="457200">
              <a:buClr>
                <a:srgbClr val="000000"/>
              </a:buClr>
              <a:buSzPct val="100000"/>
              <a:buFont typeface="Arial"/>
              <a:buChar char="●"/>
            </a:pPr>
            <a:r>
              <a:rPr sz="2200" lang="es"/>
              <a:t>Virtual Social Media Manager</a:t>
            </a:r>
            <a:br>
              <a:rPr sz="1800" lang="es"/>
            </a:br>
            <a:r>
              <a:rPr sz="1800" lang="es"/>
              <a:t>High-level virtual assistant to manage when Posts are published, and evergreen posts support (re-publishing).</a:t>
            </a:r>
          </a:p>
          <a:p>
            <a:pPr rtl="0" lvl="0" indent="-368300" marL="457200">
              <a:buClr>
                <a:srgbClr val="000000"/>
              </a:buClr>
              <a:buSzPct val="100000"/>
              <a:buFont typeface="Arial"/>
              <a:buChar char="●"/>
            </a:pPr>
            <a:r>
              <a:rPr sz="2200" lang="es"/>
              <a:t>Jootool - Front-end Social Management </a:t>
            </a:r>
            <a:r>
              <a:rPr sz="2200" lang="es">
                <a:solidFill>
                  <a:schemeClr val="dk1"/>
                </a:solidFill>
              </a:rPr>
              <a:t>Team</a:t>
            </a:r>
            <a:br>
              <a:rPr sz="1800" lang="es"/>
            </a:br>
            <a:r>
              <a:rPr sz="1800" lang="es"/>
              <a:t>Front-end team tool to configure channels, browse, manage content requests and posts.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y="0" x="0"/>
          <a:ext cy="0" cx="0"/>
          <a:chOff y="0" x="0"/>
          <a:chExt cy="0" cx="0"/>
        </a:xfrm>
      </p:grpSpPr>
      <p:pic>
        <p:nvPicPr>
          <p:cNvPr id="65" name="Shape 65"/>
          <p:cNvPicPr preferRelativeResize="0"/>
          <p:nvPr/>
        </p:nvPicPr>
        <p:blipFill>
          <a:blip r:embed="rId3"/>
          <a:stretch>
            <a:fillRect/>
          </a:stretch>
        </p:blipFill>
        <p:spPr>
          <a:xfrm>
            <a:off y="5531250" x="7787075"/>
            <a:ext cy="1219200" cx="1219200"/>
          </a:xfrm>
          <a:prstGeom prst="rect">
            <a:avLst/>
          </a:prstGeom>
          <a:noFill/>
          <a:ln>
            <a:noFill/>
          </a:ln>
        </p:spPr>
      </p:pic>
      <p:sp>
        <p:nvSpPr>
          <p:cNvPr id="66" name="Shape 66"/>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Social Publishing Management</a:t>
            </a:r>
          </a:p>
        </p:txBody>
      </p:sp>
      <p:sp>
        <p:nvSpPr>
          <p:cNvPr id="67" name="Shape 67"/>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Social Publishing Management</a:t>
            </a:r>
            <a:r>
              <a:rPr sz="2200" lang="es">
                <a:solidFill>
                  <a:schemeClr val="dk1"/>
                </a:solidFill>
              </a:rPr>
              <a:t>: beyond auto-posting content, Joocial introduces tools at component item level to define specific properties.</a:t>
            </a:r>
          </a:p>
        </p:txBody>
      </p:sp>
      <p:pic>
        <p:nvPicPr>
          <p:cNvPr id="68" name="Shape 68"/>
          <p:cNvPicPr preferRelativeResize="0"/>
          <p:nvPr/>
        </p:nvPicPr>
        <p:blipFill>
          <a:blip r:embed="rId4"/>
          <a:stretch>
            <a:fillRect/>
          </a:stretch>
        </p:blipFill>
        <p:spPr>
          <a:xfrm>
            <a:off y="2835350" x="167049"/>
            <a:ext cy="3304234" cx="4019700"/>
          </a:xfrm>
          <a:prstGeom prst="rect">
            <a:avLst/>
          </a:prstGeom>
          <a:noFill/>
          <a:ln>
            <a:noFill/>
          </a:ln>
        </p:spPr>
      </p:pic>
      <p:pic>
        <p:nvPicPr>
          <p:cNvPr id="69" name="Shape 69"/>
          <p:cNvPicPr preferRelativeResize="0"/>
          <p:nvPr/>
        </p:nvPicPr>
        <p:blipFill>
          <a:blip r:embed="rId5"/>
          <a:stretch>
            <a:fillRect/>
          </a:stretch>
        </p:blipFill>
        <p:spPr>
          <a:xfrm>
            <a:off y="2759149" x="4781174"/>
            <a:ext cy="3986075" cx="4179425"/>
          </a:xfrm>
          <a:prstGeom prst="rect">
            <a:avLst/>
          </a:prstGeom>
          <a:noFill/>
          <a:ln>
            <a:noFill/>
          </a:ln>
        </p:spPr>
      </p:pic>
      <p:sp>
        <p:nvSpPr>
          <p:cNvPr id="70" name="Shape 70"/>
          <p:cNvSpPr/>
          <p:nvPr/>
        </p:nvSpPr>
        <p:spPr>
          <a:xfrm>
            <a:off y="3868325" x="4261512"/>
            <a:ext cy="376499" cx="4449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y="0" x="0"/>
          <a:ext cy="0" cx="0"/>
          <a:chOff y="0" x="0"/>
          <a:chExt cy="0" cx="0"/>
        </a:xfrm>
      </p:grpSpPr>
      <p:sp>
        <p:nvSpPr>
          <p:cNvPr id="75" name="Shape 75"/>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Social Publishing Management</a:t>
            </a:r>
          </a:p>
        </p:txBody>
      </p:sp>
      <p:sp>
        <p:nvSpPr>
          <p:cNvPr id="76" name="Shape 76"/>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Post Management</a:t>
            </a:r>
            <a:r>
              <a:rPr sz="2200" lang="es">
                <a:solidFill>
                  <a:schemeClr val="dk1"/>
                </a:solidFill>
              </a:rPr>
              <a:t> is available in the integrated components</a:t>
            </a:r>
          </a:p>
        </p:txBody>
      </p:sp>
      <p:pic>
        <p:nvPicPr>
          <p:cNvPr id="77" name="Shape 77"/>
          <p:cNvPicPr preferRelativeResize="0"/>
          <p:nvPr/>
        </p:nvPicPr>
        <p:blipFill>
          <a:blip r:embed="rId3"/>
          <a:stretch>
            <a:fillRect/>
          </a:stretch>
        </p:blipFill>
        <p:spPr>
          <a:xfrm>
            <a:off y="2367000" x="1157275"/>
            <a:ext cy="1743075" cx="6829425"/>
          </a:xfrm>
          <a:prstGeom prst="rect">
            <a:avLst/>
          </a:prstGeom>
          <a:noFill/>
          <a:ln>
            <a:noFill/>
          </a:ln>
        </p:spPr>
      </p:pic>
      <p:pic>
        <p:nvPicPr>
          <p:cNvPr id="78" name="Shape 78"/>
          <p:cNvPicPr preferRelativeResize="0"/>
          <p:nvPr/>
        </p:nvPicPr>
        <p:blipFill>
          <a:blip r:embed="rId4"/>
          <a:stretch>
            <a:fillRect/>
          </a:stretch>
        </p:blipFill>
        <p:spPr>
          <a:xfrm>
            <a:off y="4311387" x="1053812"/>
            <a:ext cy="2028825" cx="7458075"/>
          </a:xfrm>
          <a:prstGeom prst="rect">
            <a:avLst/>
          </a:prstGeom>
          <a:noFill/>
          <a:ln>
            <a:noFill/>
          </a:ln>
        </p:spPr>
      </p:pic>
      <p:sp>
        <p:nvSpPr>
          <p:cNvPr id="79" name="Shape 79"/>
          <p:cNvSpPr/>
          <p:nvPr/>
        </p:nvSpPr>
        <p:spPr>
          <a:xfrm>
            <a:off y="5192000" x="403425"/>
            <a:ext cy="718800" cx="6504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80" name="Shape 80"/>
          <p:cNvSpPr/>
          <p:nvPr/>
        </p:nvSpPr>
        <p:spPr>
          <a:xfrm>
            <a:off y="2247950" x="8056150"/>
            <a:ext cy="638999" cx="707399"/>
          </a:xfrm>
          <a:prstGeom prst="lef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81" name="Shape 81"/>
          <p:cNvSpPr txBox="1"/>
          <p:nvPr/>
        </p:nvSpPr>
        <p:spPr>
          <a:xfrm>
            <a:off y="6447600" x="167050"/>
            <a:ext cy="457200" cx="8596499"/>
          </a:xfrm>
          <a:prstGeom prst="rect">
            <a:avLst/>
          </a:prstGeom>
        </p:spPr>
        <p:txBody>
          <a:bodyPr bIns="91425" rIns="91425" lIns="91425" tIns="91425" anchor="t" anchorCtr="0">
            <a:noAutofit/>
          </a:bodyPr>
          <a:lstStyle/>
          <a:p>
            <a:pPr rtl="0" lvl="0">
              <a:buNone/>
            </a:pPr>
            <a:r>
              <a:rPr lang="es">
                <a:solidFill>
                  <a:schemeClr val="dk1"/>
                </a:solidFill>
              </a:rPr>
              <a:t>Integrated with Joomla Articles, EasyBlog, FlexiContent, JoomShopping, K2, SobiPro, Zoo, and more.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pic>
        <p:nvPicPr>
          <p:cNvPr id="86" name="Shape 86"/>
          <p:cNvPicPr preferRelativeResize="0"/>
          <p:nvPr/>
        </p:nvPicPr>
        <p:blipFill>
          <a:blip r:embed="rId3"/>
          <a:stretch>
            <a:fillRect/>
          </a:stretch>
        </p:blipFill>
        <p:spPr>
          <a:xfrm>
            <a:off y="5531250" x="7787075"/>
            <a:ext cy="1219200" cx="1219200"/>
          </a:xfrm>
          <a:prstGeom prst="rect">
            <a:avLst/>
          </a:prstGeom>
          <a:noFill/>
          <a:ln>
            <a:noFill/>
          </a:ln>
        </p:spPr>
      </p:pic>
      <p:sp>
        <p:nvSpPr>
          <p:cNvPr id="87" name="Shape 87"/>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Social Publishing Management</a:t>
            </a:r>
          </a:p>
        </p:txBody>
      </p:sp>
      <p:sp>
        <p:nvSpPr>
          <p:cNvPr id="88" name="Shape 88"/>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Post This: </a:t>
            </a:r>
            <a:r>
              <a:rPr sz="2200" lang="es">
                <a:solidFill>
                  <a:schemeClr val="dk1"/>
                </a:solidFill>
              </a:rPr>
              <a:t>Allows to force publishing this post (when it’s generally excluded), or do not post it (when it’s generally included)</a:t>
            </a:r>
          </a:p>
          <a:p>
            <a:r>
              <a:t/>
            </a:r>
          </a:p>
          <a:p>
            <a:pPr rtl="0" lvl="0">
              <a:buNone/>
            </a:pPr>
            <a:r>
              <a:rPr b="1" sz="2200" lang="es">
                <a:solidFill>
                  <a:schemeClr val="dk1"/>
                </a:solidFill>
              </a:rPr>
              <a:t>Evergreen Post: </a:t>
            </a:r>
            <a:r>
              <a:rPr sz="2200" lang="es">
                <a:solidFill>
                  <a:schemeClr val="dk1"/>
                </a:solidFill>
              </a:rPr>
              <a:t>Check it to mark the post as evergreen (virtual management can re-publish it)</a:t>
            </a:r>
          </a:p>
        </p:txBody>
      </p:sp>
      <p:pic>
        <p:nvPicPr>
          <p:cNvPr id="89" name="Shape 89"/>
          <p:cNvPicPr preferRelativeResize="0"/>
          <p:nvPr/>
        </p:nvPicPr>
        <p:blipFill>
          <a:blip r:embed="rId4"/>
          <a:stretch>
            <a:fillRect/>
          </a:stretch>
        </p:blipFill>
        <p:spPr>
          <a:xfrm>
            <a:off y="3807212" x="2443750"/>
            <a:ext cy="1724025" cx="43815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pic>
        <p:nvPicPr>
          <p:cNvPr id="94" name="Shape 94"/>
          <p:cNvPicPr preferRelativeResize="0"/>
          <p:nvPr/>
        </p:nvPicPr>
        <p:blipFill>
          <a:blip r:embed="rId3"/>
          <a:stretch>
            <a:fillRect/>
          </a:stretch>
        </p:blipFill>
        <p:spPr>
          <a:xfrm>
            <a:off y="5531250" x="7787075"/>
            <a:ext cy="1219200" cx="1219200"/>
          </a:xfrm>
          <a:prstGeom prst="rect">
            <a:avLst/>
          </a:prstGeom>
          <a:noFill/>
          <a:ln>
            <a:noFill/>
          </a:ln>
        </p:spPr>
      </p:pic>
      <p:sp>
        <p:nvSpPr>
          <p:cNvPr id="95" name="Shape 95"/>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Social Publishing Management</a:t>
            </a:r>
          </a:p>
        </p:txBody>
      </p:sp>
      <p:sp>
        <p:nvSpPr>
          <p:cNvPr id="96" name="Shape 96"/>
          <p:cNvSpPr txBox="1"/>
          <p:nvPr/>
        </p:nvSpPr>
        <p:spPr>
          <a:xfrm>
            <a:off y="1734475" x="167050"/>
            <a:ext cy="3000000" cx="8934900"/>
          </a:xfrm>
          <a:prstGeom prst="rect">
            <a:avLst/>
          </a:prstGeom>
        </p:spPr>
        <p:txBody>
          <a:bodyPr bIns="91425" rIns="91425" lIns="91425" tIns="91425" anchor="t" anchorCtr="0">
            <a:noAutofit/>
          </a:bodyPr>
          <a:lstStyle/>
          <a:p>
            <a:pPr rtl="0" lvl="0">
              <a:buNone/>
            </a:pPr>
            <a:r>
              <a:rPr b="1" sz="2200" lang="es">
                <a:solidFill>
                  <a:schemeClr val="dk1"/>
                </a:solidFill>
              </a:rPr>
              <a:t>Posting Date: </a:t>
            </a:r>
            <a:r>
              <a:rPr sz="2200" lang="es">
                <a:solidFill>
                  <a:schemeClr val="dk1"/>
                </a:solidFill>
              </a:rPr>
              <a:t>Schedule when the Post must be published, and a sequence of re-publications.</a:t>
            </a:r>
          </a:p>
        </p:txBody>
      </p:sp>
      <p:pic>
        <p:nvPicPr>
          <p:cNvPr id="97" name="Shape 97"/>
          <p:cNvPicPr preferRelativeResize="0"/>
          <p:nvPr/>
        </p:nvPicPr>
        <p:blipFill>
          <a:blip r:embed="rId4"/>
          <a:stretch>
            <a:fillRect/>
          </a:stretch>
        </p:blipFill>
        <p:spPr>
          <a:xfrm>
            <a:off y="2681598" x="1495975"/>
            <a:ext cy="3861575" cx="61520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y="0" x="0"/>
          <a:ext cy="0" cx="0"/>
          <a:chOff y="0" x="0"/>
          <a:chExt cy="0" cx="0"/>
        </a:xfrm>
      </p:grpSpPr>
      <p:pic>
        <p:nvPicPr>
          <p:cNvPr id="102" name="Shape 102"/>
          <p:cNvPicPr preferRelativeResize="0"/>
          <p:nvPr/>
        </p:nvPicPr>
        <p:blipFill>
          <a:blip r:embed="rId3"/>
          <a:stretch>
            <a:fillRect/>
          </a:stretch>
        </p:blipFill>
        <p:spPr>
          <a:xfrm>
            <a:off y="5531250" x="7787075"/>
            <a:ext cy="1219200" cx="1219200"/>
          </a:xfrm>
          <a:prstGeom prst="rect">
            <a:avLst/>
          </a:prstGeom>
          <a:noFill/>
          <a:ln>
            <a:noFill/>
          </a:ln>
        </p:spPr>
      </p:pic>
      <p:sp>
        <p:nvSpPr>
          <p:cNvPr id="103" name="Shape 103"/>
          <p:cNvSpPr txBox="1"/>
          <p:nvPr>
            <p:ph type="title"/>
          </p:nvPr>
        </p:nvSpPr>
        <p:spPr>
          <a:xfrm>
            <a:off y="180450" x="103600"/>
            <a:ext cy="1147800" cx="9061800"/>
          </a:xfrm>
          <a:prstGeom prst="rect">
            <a:avLst/>
          </a:prstGeom>
        </p:spPr>
        <p:txBody>
          <a:bodyPr bIns="91425" rIns="91425" lIns="91425" tIns="91425" anchor="b" anchorCtr="0">
            <a:noAutofit/>
          </a:bodyPr>
          <a:lstStyle/>
          <a:p>
            <a:pPr rtl="0" lvl="0">
              <a:buNone/>
            </a:pPr>
            <a:r>
              <a:rPr sz="3000" lang="es"/>
              <a:t>Joocial - Manage your social networks in Joomla</a:t>
            </a:r>
          </a:p>
          <a:p>
            <a:pPr rtl="0" lvl="0">
              <a:buNone/>
            </a:pPr>
            <a:r>
              <a:rPr sz="3000" lang="es"/>
              <a:t>Social Publishing Management</a:t>
            </a:r>
          </a:p>
        </p:txBody>
      </p:sp>
      <p:sp>
        <p:nvSpPr>
          <p:cNvPr id="104" name="Shape 104"/>
          <p:cNvSpPr txBox="1"/>
          <p:nvPr/>
        </p:nvSpPr>
        <p:spPr>
          <a:xfrm>
            <a:off y="1734475" x="296675"/>
            <a:ext cy="3000000" cx="8581199"/>
          </a:xfrm>
          <a:prstGeom prst="rect">
            <a:avLst/>
          </a:prstGeom>
        </p:spPr>
        <p:txBody>
          <a:bodyPr bIns="91425" rIns="91425" lIns="91425" tIns="91425" anchor="t" anchorCtr="0">
            <a:noAutofit/>
          </a:bodyPr>
          <a:lstStyle/>
          <a:p>
            <a:pPr rtl="0" lvl="0">
              <a:buNone/>
            </a:pPr>
            <a:r>
              <a:rPr b="1" sz="2200" lang="es">
                <a:solidFill>
                  <a:schemeClr val="dk1"/>
                </a:solidFill>
              </a:rPr>
              <a:t>About World Clock &amp; Time Zone Map: </a:t>
            </a:r>
            <a:r>
              <a:rPr sz="2200" lang="es">
                <a:solidFill>
                  <a:schemeClr val="dk1"/>
                </a:solidFill>
              </a:rPr>
              <a:t>all times are related to the server time zone. Please, remember to adjust it according to your audience. </a:t>
            </a:r>
          </a:p>
        </p:txBody>
      </p:sp>
      <p:pic>
        <p:nvPicPr>
          <p:cNvPr id="105" name="Shape 105"/>
          <p:cNvPicPr preferRelativeResize="0"/>
          <p:nvPr/>
        </p:nvPicPr>
        <p:blipFill>
          <a:blip r:embed="rId4"/>
          <a:stretch>
            <a:fillRect/>
          </a:stretch>
        </p:blipFill>
        <p:spPr>
          <a:xfrm>
            <a:off y="3007325" x="1693872"/>
            <a:ext cy="3527299" cx="57562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