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16.xml" Type="http://schemas.openxmlformats.org/officeDocument/2006/relationships/slide" Id="rId21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17.xml" Type="http://schemas.openxmlformats.org/officeDocument/2006/relationships/slide" Id="rId22"/><Relationship Target="slides/slide8.xml" Type="http://schemas.openxmlformats.org/officeDocument/2006/relationships/slide" Id="rId13"/><Relationship Target="theme/theme2.xml" Type="http://schemas.openxmlformats.org/officeDocument/2006/relationships/theme" Id="rId1"/><Relationship Target="slides/slide18.xml" Type="http://schemas.openxmlformats.org/officeDocument/2006/relationships/slide" Id="rId2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7" name="Shape 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" name="Shape 38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5" name="Shape 1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6" name="Shape 11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5" name="Shape 1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6" name="Shape 12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4" name="Shape 1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5" name="Shape 13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3" name="Shape 1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4" name="Shape 14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2" name="Shape 1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3" name="Shape 15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1" name="Shape 1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2" name="Shape 16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0" name="Shape 1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1" name="Shape 17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72" name="Shape 17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0" name="Shape 1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1" name="Shape 18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82" name="Shape 18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8" name="Shape 1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9" name="Shape 18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90" name="Shape 19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1" name="Shape 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" name="Shape 5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8" name="Shape 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7" name="Shape 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6" name="Shape 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6" name="Shape 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6" name="Shape 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5" name="Shape 10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/>
          <p:nvPr/>
        </p:nvSpPr>
        <p:spPr>
          <a:xfrm>
            <a:off y="0" x="0"/>
            <a:ext cy="4691399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9" name="Shape 9"/>
          <p:cNvCxnSpPr/>
          <p:nvPr/>
        </p:nvCxnSpPr>
        <p:spPr>
          <a:xfrm>
            <a:off y="4662139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10" name="Shape 10"/>
          <p:cNvSpPr txBox="1"/>
          <p:nvPr>
            <p:ph type="ctrTitle"/>
          </p:nvPr>
        </p:nvSpPr>
        <p:spPr>
          <a:xfrm>
            <a:off y="2490375" x="685800"/>
            <a:ext cy="21984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y="4836035" x="685800"/>
            <a:ext cy="1032599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" name="Shape 13"/>
          <p:cNvSpPr/>
          <p:nvPr/>
        </p:nvSpPr>
        <p:spPr>
          <a:xfrm>
            <a:off y="0" x="0"/>
            <a:ext cy="1532999" cx="91440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4" name="Shape 14"/>
          <p:cNvCxnSpPr/>
          <p:nvPr/>
        </p:nvCxnSpPr>
        <p:spPr>
          <a:xfrm>
            <a:off y="1503833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15" name="Shape 1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>
              <a:spcBef>
                <a:spcPts val="0"/>
              </a:spcBef>
              <a:defRPr sz="3600"/>
            </a:lvl1pPr>
            <a:lvl2pPr rtl="0">
              <a:spcBef>
                <a:spcPts val="0"/>
              </a:spcBef>
              <a:defRPr sz="3600"/>
            </a:lvl2pPr>
            <a:lvl3pPr rtl="0">
              <a:spcBef>
                <a:spcPts val="0"/>
              </a:spcBef>
              <a:defRPr sz="3600"/>
            </a:lvl3pPr>
            <a:lvl4pPr rtl="0">
              <a:spcBef>
                <a:spcPts val="0"/>
              </a:spcBef>
              <a:defRPr sz="3600"/>
            </a:lvl4pPr>
            <a:lvl5pPr rtl="0">
              <a:spcBef>
                <a:spcPts val="0"/>
              </a:spcBef>
              <a:defRPr sz="3600"/>
            </a:lvl5pPr>
            <a:lvl6pPr rtl="0">
              <a:spcBef>
                <a:spcPts val="0"/>
              </a:spcBef>
              <a:defRPr sz="3600"/>
            </a:lvl6pPr>
            <a:lvl7pPr rtl="0">
              <a:spcBef>
                <a:spcPts val="0"/>
              </a:spcBef>
              <a:defRPr sz="3600"/>
            </a:lvl7pPr>
            <a:lvl8pPr rtl="0">
              <a:spcBef>
                <a:spcPts val="0"/>
              </a:spcBef>
              <a:defRPr sz="3600"/>
            </a:lvl8pPr>
            <a:lvl9pPr rtl="0">
              <a:spcBef>
                <a:spcPts val="0"/>
              </a:spcBef>
              <a:defRPr sz="3600"/>
            </a:lvl9pPr>
          </a:lstStyle>
          <a:p/>
        </p:txBody>
      </p:sp>
      <p:sp>
        <p:nvSpPr>
          <p:cNvPr id="16" name="Shape 1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/>
          <p:nvPr/>
        </p:nvSpPr>
        <p:spPr>
          <a:xfrm>
            <a:off y="0" x="0"/>
            <a:ext cy="1532999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9" name="Shape 19"/>
          <p:cNvCxnSpPr/>
          <p:nvPr/>
        </p:nvCxnSpPr>
        <p:spPr>
          <a:xfrm>
            <a:off y="1503833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20" name="Shape 2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y="1600200" x="457200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22" name="Shape 22"/>
          <p:cNvSpPr txBox="1"/>
          <p:nvPr>
            <p:ph idx="2" type="body"/>
          </p:nvPr>
        </p:nvSpPr>
        <p:spPr>
          <a:xfrm>
            <a:off y="1600200" x="4692273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3" name="Shape 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" name="Shape 24"/>
          <p:cNvSpPr/>
          <p:nvPr/>
        </p:nvSpPr>
        <p:spPr>
          <a:xfrm>
            <a:off y="0" x="0"/>
            <a:ext cy="1532999" cx="91440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5" name="Shape 25"/>
          <p:cNvCxnSpPr/>
          <p:nvPr/>
        </p:nvCxnSpPr>
        <p:spPr>
          <a:xfrm>
            <a:off y="1503833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26" name="Shape 2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 txBox="1"/>
          <p:nvPr>
            <p:ph idx="1" type="body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  <a:defRPr b="0" sz="1800">
                <a:solidFill>
                  <a:schemeClr val="dk2"/>
                </a:solidFill>
              </a:defRPr>
            </a:lvl1pPr>
            <a:lvl2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b="0" sz="1800">
                <a:solidFill>
                  <a:schemeClr val="dk2"/>
                </a:solidFill>
              </a:defRPr>
            </a:lvl2pPr>
            <a:lvl3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b="0" sz="1800">
                <a:solidFill>
                  <a:schemeClr val="dk2"/>
                </a:solidFill>
              </a:defRPr>
            </a:lvl3pPr>
            <a:lvl4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  <a:defRPr b="0" sz="1800">
                <a:solidFill>
                  <a:schemeClr val="dk2"/>
                </a:solidFill>
              </a:defRPr>
            </a:lvl4pPr>
            <a:lvl5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b="0" sz="1800">
                <a:solidFill>
                  <a:schemeClr val="dk2"/>
                </a:solidFill>
              </a:defRPr>
            </a:lvl5pPr>
            <a:lvl6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b="0" sz="1800">
                <a:solidFill>
                  <a:schemeClr val="dk2"/>
                </a:solidFill>
              </a:defRPr>
            </a:lvl6pPr>
            <a:lvl7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  <a:defRPr b="0" sz="1800">
                <a:solidFill>
                  <a:schemeClr val="dk2"/>
                </a:solidFill>
              </a:defRPr>
            </a:lvl7pPr>
            <a:lvl8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b="0" sz="1800">
                <a:solidFill>
                  <a:schemeClr val="dk2"/>
                </a:solidFill>
              </a:defRPr>
            </a:lvl8pPr>
            <a:lvl9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b="0"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9" name="Shape 29"/>
          <p:cNvSpPr/>
          <p:nvPr/>
        </p:nvSpPr>
        <p:spPr>
          <a:xfrm>
            <a:off y="0" x="4274"/>
            <a:ext cy="5875200" cx="91440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0" name="Shape 30"/>
          <p:cNvCxnSpPr/>
          <p:nvPr/>
        </p:nvCxnSpPr>
        <p:spPr>
          <a:xfrm>
            <a:off y="5845828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bg>
      <p:bgPr>
        <a:solidFill>
          <a:schemeClr val="dk2"/>
        </a:solidFill>
      </p:bgPr>
    </p:bg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●"/>
              <a:defRPr strike="noStrike" u="none" b="0" cap="none" baseline="0" sz="3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●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●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1.png" Type="http://schemas.openxmlformats.org/officeDocument/2006/relationships/image" Id="rId4"/><Relationship Target="../media/image00.png" Type="http://schemas.openxmlformats.org/officeDocument/2006/relationships/image" Id="rId3"/><Relationship Target="../media/image12.png" Type="http://schemas.openxmlformats.org/officeDocument/2006/relationships/image" Id="rId5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png" Type="http://schemas.openxmlformats.org/officeDocument/2006/relationships/image" Id="rId4"/><Relationship Target="../media/image00.png" Type="http://schemas.openxmlformats.org/officeDocument/2006/relationships/image" Id="rId3"/><Relationship Target="../media/image05.png" Type="http://schemas.openxmlformats.org/officeDocument/2006/relationships/image" Id="rId5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4"/><Relationship Target="../media/image07.png" Type="http://schemas.openxmlformats.org/officeDocument/2006/relationships/image" Id="rId3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9.png" Type="http://schemas.openxmlformats.org/officeDocument/2006/relationships/image" Id="rId4"/><Relationship Target="../media/image00.png" Type="http://schemas.openxmlformats.org/officeDocument/2006/relationships/image" Id="rId3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3.png" Type="http://schemas.openxmlformats.org/officeDocument/2006/relationships/image" Id="rId4"/><Relationship Target="../media/image00.png" Type="http://schemas.openxmlformats.org/officeDocument/2006/relationships/image" Id="rId3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0.png" Type="http://schemas.openxmlformats.org/officeDocument/2006/relationships/image" Id="rId4"/><Relationship Target="../media/image00.png" Type="http://schemas.openxmlformats.org/officeDocument/2006/relationships/image" Id="rId3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4.png" Type="http://schemas.openxmlformats.org/officeDocument/2006/relationships/image" Id="rId4"/><Relationship Target="../media/image00.png" Type="http://schemas.openxmlformats.org/officeDocument/2006/relationships/image" Id="rId3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5.png" Type="http://schemas.openxmlformats.org/officeDocument/2006/relationships/image" Id="rId4"/><Relationship Target="../media/image00.png" Type="http://schemas.openxmlformats.org/officeDocument/2006/relationships/image" Id="rId3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support.extly.com" Type="http://schemas.openxmlformats.org/officeDocument/2006/relationships/hyperlink" TargetMode="External" Id="rId4"/><Relationship Target="../media/image00.png" Type="http://schemas.openxmlformats.org/officeDocument/2006/relationships/image" Id="rId3"/><Relationship Target="http://www.twitter.com/extly" Type="http://schemas.openxmlformats.org/officeDocument/2006/relationships/hyperlink" TargetMode="External" Id="rId6"/><Relationship Target="http://www.extly.com/forum/index.html" Type="http://schemas.openxmlformats.org/officeDocument/2006/relationships/hyperlink" TargetMode="External" Id="rId5"/><Relationship Target="https://www.facebook.com/Extly" Type="http://schemas.openxmlformats.org/officeDocument/2006/relationships/hyperlink" TargetMode="External" Id="rId7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www.extly.com/xtdir-building-an-advertising-catalog-for-joomla.html" Type="http://schemas.openxmlformats.org/officeDocument/2006/relationships/hyperlink" TargetMode="External" Id="rId4"/><Relationship Target="http://www.extly.com/guides-faq/75-extensions-for-sobipro-documentation/xtdir-for-sobipro/562-xtdir-for-sobipro-how-to-extend-your-directory.html" Type="http://schemas.openxmlformats.org/officeDocument/2006/relationships/hyperlink" TargetMode="External" Id="rId3"/><Relationship Target="../media/image00.png" Type="http://schemas.openxmlformats.org/officeDocument/2006/relationships/image" Id="rId5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png" Type="http://schemas.openxmlformats.org/officeDocument/2006/relationships/image" Id="rId4"/><Relationship Target="../media/image00.png" Type="http://schemas.openxmlformats.org/officeDocument/2006/relationships/image" Id="rId3"/><Relationship Target="../media/image01.png" Type="http://schemas.openxmlformats.org/officeDocument/2006/relationships/image" Id="rId5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8.png" Type="http://schemas.openxmlformats.org/officeDocument/2006/relationships/image" Id="rId4"/><Relationship Target="../media/image00.png" Type="http://schemas.openxmlformats.org/officeDocument/2006/relationships/image" Id="rId3"/><Relationship Target="../media/image03.png" Type="http://schemas.openxmlformats.org/officeDocument/2006/relationships/image" Id="rId5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6.png" Type="http://schemas.openxmlformats.org/officeDocument/2006/relationships/image" Id="rId4"/><Relationship Target="../media/image00.pn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 txBox="1"/>
          <p:nvPr>
            <p:ph type="ctrTitle"/>
          </p:nvPr>
        </p:nvSpPr>
        <p:spPr>
          <a:xfrm>
            <a:off y="2490375" x="685800"/>
            <a:ext cy="2198400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s"/>
              <a:t>XTDir for SobiPro</a:t>
            </a:r>
          </a:p>
        </p:txBody>
      </p:sp>
      <p:sp>
        <p:nvSpPr>
          <p:cNvPr id="34" name="Shape 34"/>
          <p:cNvSpPr txBox="1"/>
          <p:nvPr>
            <p:ph idx="1" type="subTitle"/>
          </p:nvPr>
        </p:nvSpPr>
        <p:spPr>
          <a:xfrm>
            <a:off y="4836025" x="685800"/>
            <a:ext cy="1032599" cx="81768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s">
                <a:solidFill>
                  <a:srgbClr val="000000"/>
                </a:solidFill>
              </a:rPr>
              <a:t>SobiPro and PayPlans Membership Management</a:t>
            </a:r>
          </a:p>
        </p:txBody>
      </p:sp>
      <p:sp>
        <p:nvSpPr>
          <p:cNvPr id="35" name="Shape 35"/>
          <p:cNvSpPr txBox="1"/>
          <p:nvPr/>
        </p:nvSpPr>
        <p:spPr>
          <a:xfrm>
            <a:off y="5846275" x="3281625"/>
            <a:ext cy="677100" cx="52917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r" rtl="0" lvl="0">
              <a:spcBef>
                <a:spcPts val="0"/>
              </a:spcBef>
              <a:buNone/>
            </a:pPr>
            <a:r>
              <a:rPr lang="es"/>
              <a:t>Presentation based on Joomla 3, SobiPro 1.1 and XTDir 5.4</a:t>
            </a:r>
          </a:p>
          <a:p>
            <a:pPr algn="r">
              <a:spcBef>
                <a:spcPts val="0"/>
              </a:spcBef>
              <a:buNone/>
            </a:pPr>
            <a:r>
              <a:rPr lang="es"/>
              <a:t>2014-06-17</a:t>
            </a:r>
          </a:p>
        </p:txBody>
      </p:sp>
      <p:pic>
        <p:nvPicPr>
          <p:cNvPr id="36" name="Shape 3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209800" x="6134925"/>
            <a:ext cy="2438400" cx="243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9" name="Shape 109"/>
          <p:cNvSpPr txBox="1"/>
          <p:nvPr>
            <p:ph idx="1" type="body"/>
          </p:nvPr>
        </p:nvSpPr>
        <p:spPr>
          <a:xfrm>
            <a:off y="1742600" x="457200"/>
            <a:ext cy="842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0" name="Shape 110"/>
          <p:cNvSpPr txBox="1"/>
          <p:nvPr>
            <p:ph type="title"/>
          </p:nvPr>
        </p:nvSpPr>
        <p:spPr>
          <a:xfrm>
            <a:off y="274650" x="339625"/>
            <a:ext cy="1143000" cx="83471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s">
                <a:solidFill>
                  <a:srgbClr val="FFFFFF"/>
                </a:solidFill>
              </a:rPr>
              <a:t>PayPlans - “Joomla User Type”</a:t>
            </a:r>
          </a:p>
        </p:txBody>
      </p:sp>
      <p:pic>
        <p:nvPicPr>
          <p:cNvPr id="111" name="Shape 111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56999" x="7710350"/>
            <a:ext cy="960650" cx="976449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Shape 112"/>
          <p:cNvSpPr txBox="1"/>
          <p:nvPr/>
        </p:nvSpPr>
        <p:spPr>
          <a:xfrm>
            <a:off y="1850200" x="339625"/>
            <a:ext cy="4514699" cx="32787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s"/>
              <a:t>Customize a “Joomla User Type” App Instance.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s"/>
              <a:t>Go to Website Backend &gt; PayPlans &gt; App-Manager &gt; Search and install “Joomla User Type” App Instance.</a:t>
            </a:r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s"/>
              <a:t>Fill the User Group details and give a name to the app.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13" name="Shape 113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1850200" x="3699875"/>
            <a:ext cy="2685275" cx="4986925"/>
          </a:xfrm>
          <a:prstGeom prst="rect">
            <a:avLst/>
          </a:prstGeom>
          <a:noFill/>
          <a:ln w="9525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</p:pic>
      <p:pic>
        <p:nvPicPr>
          <p:cNvPr id="114" name="Shape 114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y="4184100" x="2359036"/>
            <a:ext cy="2365149" cx="4425926"/>
          </a:xfrm>
          <a:prstGeom prst="rect">
            <a:avLst/>
          </a:prstGeom>
          <a:noFill/>
          <a:ln w="9525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8" name="Shape 1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9" name="Shape 119"/>
          <p:cNvSpPr txBox="1"/>
          <p:nvPr>
            <p:ph idx="1" type="body"/>
          </p:nvPr>
        </p:nvSpPr>
        <p:spPr>
          <a:xfrm>
            <a:off y="1742600" x="457200"/>
            <a:ext cy="842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0" name="Shape 120"/>
          <p:cNvSpPr txBox="1"/>
          <p:nvPr>
            <p:ph type="title"/>
          </p:nvPr>
        </p:nvSpPr>
        <p:spPr>
          <a:xfrm>
            <a:off y="274650" x="339625"/>
            <a:ext cy="1143000" cx="83471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s">
                <a:solidFill>
                  <a:srgbClr val="FFFFFF"/>
                </a:solidFill>
              </a:rPr>
              <a:t>XTDir - User Group Promotion</a:t>
            </a:r>
          </a:p>
        </p:txBody>
      </p:sp>
      <p:pic>
        <p:nvPicPr>
          <p:cNvPr id="121" name="Shape 121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56999" x="7710350"/>
            <a:ext cy="960650" cx="976449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Shape 122"/>
          <p:cNvSpPr txBox="1"/>
          <p:nvPr/>
        </p:nvSpPr>
        <p:spPr>
          <a:xfrm>
            <a:off y="1850200" x="339625"/>
            <a:ext cy="4514699" cx="32787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s"/>
              <a:t>Go to Website Backend &gt; XTDir &gt; Promotions</a:t>
            </a:r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s"/>
              <a:t>Create a new Promotion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s">
                <a:solidFill>
                  <a:schemeClr val="dk1"/>
                </a:solidFill>
              </a:rPr>
              <a:t>Fill Promotion details, and select “User Group” type, and the specific group.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23" name="Shape 123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1850200" x="3757650"/>
            <a:ext cy="1691924" cx="4929174"/>
          </a:xfrm>
          <a:prstGeom prst="rect">
            <a:avLst/>
          </a:prstGeom>
          <a:noFill/>
          <a:ln w="9525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</p:pic>
      <p:pic>
        <p:nvPicPr>
          <p:cNvPr id="124" name="Shape 124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y="3542125" x="2727870"/>
            <a:ext cy="3053274" cx="5267799"/>
          </a:xfrm>
          <a:prstGeom prst="rect">
            <a:avLst/>
          </a:prstGeom>
          <a:noFill/>
          <a:ln w="9525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8" name="Shape 1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129" name="Shape 129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650900" x="3948276"/>
            <a:ext cy="4913299" cx="4738524"/>
          </a:xfrm>
          <a:prstGeom prst="rect">
            <a:avLst/>
          </a:prstGeom>
          <a:noFill/>
          <a:ln w="9525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</p:pic>
      <p:sp>
        <p:nvSpPr>
          <p:cNvPr id="130" name="Shape 130"/>
          <p:cNvSpPr txBox="1"/>
          <p:nvPr/>
        </p:nvSpPr>
        <p:spPr>
          <a:xfrm>
            <a:off y="1850200" x="339625"/>
            <a:ext cy="4514699" cx="32787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b="1" lang="es"/>
              <a:t>Fill an Invoice</a:t>
            </a:r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s"/>
              <a:t>Receive a Transaction</a:t>
            </a:r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s"/>
              <a:t>Verify Subscription Status</a:t>
            </a:r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s"/>
              <a:t>Verify User Group Assignment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s"/>
              <a:t>Check Promotion Assignment</a:t>
            </a:r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s"/>
              <a:t>Browse the new featured entry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1" name="Shape 131"/>
          <p:cNvSpPr txBox="1"/>
          <p:nvPr>
            <p:ph type="title"/>
          </p:nvPr>
        </p:nvSpPr>
        <p:spPr>
          <a:xfrm>
            <a:off y="274650" x="339625"/>
            <a:ext cy="1143000" cx="73070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s">
                <a:solidFill>
                  <a:srgbClr val="FFFFFF"/>
                </a:solidFill>
              </a:rPr>
              <a:t>XTDir for SobiPro - PayPlans </a:t>
            </a:r>
            <a:br>
              <a:rPr lang="es">
                <a:solidFill>
                  <a:srgbClr val="FFFFFF"/>
                </a:solidFill>
              </a:rPr>
            </a:br>
            <a:r>
              <a:rPr lang="es">
                <a:solidFill>
                  <a:srgbClr val="FFFFFF"/>
                </a:solidFill>
              </a:rPr>
              <a:t>A Membership Case</a:t>
            </a:r>
          </a:p>
        </p:txBody>
      </p:sp>
      <p:pic>
        <p:nvPicPr>
          <p:cNvPr id="132" name="Shape 132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456999" x="7710350"/>
            <a:ext cy="960650" cx="976449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Shape 133"/>
          <p:cNvSpPr/>
          <p:nvPr/>
        </p:nvSpPr>
        <p:spPr>
          <a:xfrm>
            <a:off y="1851450" x="3407100"/>
            <a:ext cy="503999" cx="541199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7" name="Shape 1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8" name="Shape 138"/>
          <p:cNvSpPr txBox="1"/>
          <p:nvPr/>
        </p:nvSpPr>
        <p:spPr>
          <a:xfrm>
            <a:off y="1850200" x="339625"/>
            <a:ext cy="4514699" cx="32787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s"/>
              <a:t>Fill an Invoice</a:t>
            </a:r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b="1" lang="es"/>
              <a:t>Receive a Transaction</a:t>
            </a:r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s"/>
              <a:t>Verify Subscription Status</a:t>
            </a:r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s"/>
              <a:t>Verify User Group Assignment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s"/>
              <a:t>Check Promotion Assignment</a:t>
            </a:r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s"/>
              <a:t>Browse the new featured entry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9" name="Shape 139"/>
          <p:cNvSpPr txBox="1"/>
          <p:nvPr>
            <p:ph type="title"/>
          </p:nvPr>
        </p:nvSpPr>
        <p:spPr>
          <a:xfrm>
            <a:off y="274650" x="339625"/>
            <a:ext cy="1143000" cx="73070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s">
                <a:solidFill>
                  <a:srgbClr val="FFFFFF"/>
                </a:solidFill>
              </a:rPr>
              <a:t>XTDir for SobiPro - PayPlans </a:t>
            </a:r>
            <a:br>
              <a:rPr lang="es">
                <a:solidFill>
                  <a:srgbClr val="FFFFFF"/>
                </a:solidFill>
              </a:rPr>
            </a:br>
            <a:r>
              <a:rPr lang="es">
                <a:solidFill>
                  <a:srgbClr val="FFFFFF"/>
                </a:solidFill>
              </a:rPr>
              <a:t>A Membership Case</a:t>
            </a:r>
          </a:p>
        </p:txBody>
      </p:sp>
      <p:pic>
        <p:nvPicPr>
          <p:cNvPr id="140" name="Shape 140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56999" x="7710350"/>
            <a:ext cy="960650" cx="976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Shape 141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1850200" x="3618325"/>
            <a:ext cy="1996834" cx="5142251"/>
          </a:xfrm>
          <a:prstGeom prst="rect">
            <a:avLst/>
          </a:prstGeom>
          <a:noFill/>
          <a:ln w="9525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</p:pic>
      <p:sp>
        <p:nvSpPr>
          <p:cNvPr id="142" name="Shape 142"/>
          <p:cNvSpPr/>
          <p:nvPr/>
        </p:nvSpPr>
        <p:spPr>
          <a:xfrm>
            <a:off y="2223925" x="3023675"/>
            <a:ext cy="503999" cx="541199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6" name="Shape 1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7" name="Shape 147"/>
          <p:cNvSpPr txBox="1"/>
          <p:nvPr/>
        </p:nvSpPr>
        <p:spPr>
          <a:xfrm>
            <a:off y="1850200" x="339625"/>
            <a:ext cy="4514699" cx="32787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s"/>
              <a:t>Fill an Invoice</a:t>
            </a:r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s"/>
              <a:t>Receive a Transaction</a:t>
            </a:r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b="1" lang="es"/>
              <a:t>Verify Subscription Status</a:t>
            </a:r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s"/>
              <a:t>Verify User Group Assignment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s"/>
              <a:t>Check Promotion Assignment</a:t>
            </a:r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s"/>
              <a:t>Browse the new featured entry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8" name="Shape 148"/>
          <p:cNvSpPr txBox="1"/>
          <p:nvPr>
            <p:ph type="title"/>
          </p:nvPr>
        </p:nvSpPr>
        <p:spPr>
          <a:xfrm>
            <a:off y="274650" x="339625"/>
            <a:ext cy="1143000" cx="73070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s">
                <a:solidFill>
                  <a:srgbClr val="FFFFFF"/>
                </a:solidFill>
              </a:rPr>
              <a:t>XTDir for SobiPro - PayPlans </a:t>
            </a:r>
            <a:br>
              <a:rPr lang="es">
                <a:solidFill>
                  <a:srgbClr val="FFFFFF"/>
                </a:solidFill>
              </a:rPr>
            </a:br>
            <a:r>
              <a:rPr lang="es">
                <a:solidFill>
                  <a:srgbClr val="FFFFFF"/>
                </a:solidFill>
              </a:rPr>
              <a:t>A Membership Case</a:t>
            </a:r>
          </a:p>
        </p:txBody>
      </p:sp>
      <p:pic>
        <p:nvPicPr>
          <p:cNvPr id="149" name="Shape 149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56999" x="7710350"/>
            <a:ext cy="960650" cx="976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Shape 150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1850200" x="3736575"/>
            <a:ext cy="1925325" cx="5029901"/>
          </a:xfrm>
          <a:prstGeom prst="rect">
            <a:avLst/>
          </a:prstGeom>
          <a:noFill/>
          <a:ln w="9525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</p:pic>
      <p:sp>
        <p:nvSpPr>
          <p:cNvPr id="151" name="Shape 151"/>
          <p:cNvSpPr/>
          <p:nvPr/>
        </p:nvSpPr>
        <p:spPr>
          <a:xfrm>
            <a:off y="2637062" x="3253875"/>
            <a:ext cy="503999" cx="541199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5" name="Shape 1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6" name="Shape 156"/>
          <p:cNvSpPr txBox="1"/>
          <p:nvPr/>
        </p:nvSpPr>
        <p:spPr>
          <a:xfrm>
            <a:off y="1850200" x="339625"/>
            <a:ext cy="4514699" cx="32787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s"/>
              <a:t>Fill an Invoice</a:t>
            </a:r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s"/>
              <a:t>Receive a Transaction</a:t>
            </a:r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s"/>
              <a:t>Verify Subscription Status</a:t>
            </a:r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b="1" lang="es"/>
              <a:t>Verify User Group Assignment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s"/>
              <a:t>Check Promotion Assignment</a:t>
            </a:r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s"/>
              <a:t>Browse the new featured entry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7" name="Shape 157"/>
          <p:cNvSpPr txBox="1"/>
          <p:nvPr>
            <p:ph type="title"/>
          </p:nvPr>
        </p:nvSpPr>
        <p:spPr>
          <a:xfrm>
            <a:off y="274650" x="339625"/>
            <a:ext cy="1143000" cx="73070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s">
                <a:solidFill>
                  <a:srgbClr val="FFFFFF"/>
                </a:solidFill>
              </a:rPr>
              <a:t>XTDir for SobiPro - PayPlans </a:t>
            </a:r>
            <a:br>
              <a:rPr lang="es">
                <a:solidFill>
                  <a:srgbClr val="FFFFFF"/>
                </a:solidFill>
              </a:rPr>
            </a:br>
            <a:r>
              <a:rPr lang="es">
                <a:solidFill>
                  <a:srgbClr val="FFFFFF"/>
                </a:solidFill>
              </a:rPr>
              <a:t>A Membership Case</a:t>
            </a:r>
          </a:p>
        </p:txBody>
      </p:sp>
      <p:pic>
        <p:nvPicPr>
          <p:cNvPr id="158" name="Shape 158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56999" x="7710350"/>
            <a:ext cy="960650" cx="976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Shape 159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1968325" x="3618325"/>
            <a:ext cy="2275636" cx="5068475"/>
          </a:xfrm>
          <a:prstGeom prst="rect">
            <a:avLst/>
          </a:prstGeom>
          <a:noFill/>
          <a:ln w="9525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</p:pic>
      <p:sp>
        <p:nvSpPr>
          <p:cNvPr id="160" name="Shape 160"/>
          <p:cNvSpPr/>
          <p:nvPr/>
        </p:nvSpPr>
        <p:spPr>
          <a:xfrm>
            <a:off y="3177000" x="7274325"/>
            <a:ext cy="503999" cx="541199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4" name="Shape 1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5" name="Shape 165"/>
          <p:cNvSpPr txBox="1"/>
          <p:nvPr/>
        </p:nvSpPr>
        <p:spPr>
          <a:xfrm>
            <a:off y="1850200" x="339625"/>
            <a:ext cy="4514699" cx="32787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s"/>
              <a:t>Fill an Invoice</a:t>
            </a:r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s"/>
              <a:t>Receive a Transaction</a:t>
            </a:r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s"/>
              <a:t>Verify Subscription Status</a:t>
            </a:r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s"/>
              <a:t>Verify User Group Assignment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b="1" lang="es"/>
              <a:t>Check Promotion Assignment</a:t>
            </a:r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s"/>
              <a:t>Browse the new featured entry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6" name="Shape 166"/>
          <p:cNvSpPr txBox="1"/>
          <p:nvPr>
            <p:ph type="title"/>
          </p:nvPr>
        </p:nvSpPr>
        <p:spPr>
          <a:xfrm>
            <a:off y="274650" x="339625"/>
            <a:ext cy="1143000" cx="73070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s">
                <a:solidFill>
                  <a:srgbClr val="FFFFFF"/>
                </a:solidFill>
              </a:rPr>
              <a:t>XTDir for SobiPro - PayPlans </a:t>
            </a:r>
            <a:br>
              <a:rPr lang="es">
                <a:solidFill>
                  <a:srgbClr val="FFFFFF"/>
                </a:solidFill>
              </a:rPr>
            </a:br>
            <a:r>
              <a:rPr lang="es">
                <a:solidFill>
                  <a:srgbClr val="FFFFFF"/>
                </a:solidFill>
              </a:rPr>
              <a:t>A Membership Case</a:t>
            </a:r>
          </a:p>
        </p:txBody>
      </p:sp>
      <p:pic>
        <p:nvPicPr>
          <p:cNvPr id="167" name="Shape 167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56999" x="7710350"/>
            <a:ext cy="960650" cx="976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Shape 168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1850200" x="3618325"/>
            <a:ext cy="2458235" cx="5068474"/>
          </a:xfrm>
          <a:prstGeom prst="rect">
            <a:avLst/>
          </a:prstGeom>
          <a:noFill/>
          <a:ln w="9525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</p:pic>
      <p:sp>
        <p:nvSpPr>
          <p:cNvPr id="169" name="Shape 169"/>
          <p:cNvSpPr/>
          <p:nvPr/>
        </p:nvSpPr>
        <p:spPr>
          <a:xfrm>
            <a:off y="2892200" x="7710350"/>
            <a:ext cy="503999" cx="541199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3" name="Shape 1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4" name="Shape 174"/>
          <p:cNvSpPr txBox="1"/>
          <p:nvPr/>
        </p:nvSpPr>
        <p:spPr>
          <a:xfrm>
            <a:off y="1850200" x="339625"/>
            <a:ext cy="4514699" cx="32787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s"/>
              <a:t>Fill an Invoice</a:t>
            </a:r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s"/>
              <a:t>Receive a Transaction</a:t>
            </a:r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s"/>
              <a:t>Verify Subscription Status</a:t>
            </a:r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s"/>
              <a:t>Verify User Group Assignment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s"/>
              <a:t>Check Promotion Assignment</a:t>
            </a:r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b="1" lang="es"/>
              <a:t>Browse the new featured entry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5" name="Shape 175"/>
          <p:cNvSpPr txBox="1"/>
          <p:nvPr>
            <p:ph type="title"/>
          </p:nvPr>
        </p:nvSpPr>
        <p:spPr>
          <a:xfrm>
            <a:off y="274650" x="339625"/>
            <a:ext cy="1143000" cx="73070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s">
                <a:solidFill>
                  <a:srgbClr val="FFFFFF"/>
                </a:solidFill>
              </a:rPr>
              <a:t>XTDir for SobiPro - PayPlans </a:t>
            </a:r>
            <a:br>
              <a:rPr lang="es">
                <a:solidFill>
                  <a:srgbClr val="FFFFFF"/>
                </a:solidFill>
              </a:rPr>
            </a:br>
            <a:r>
              <a:rPr lang="es">
                <a:solidFill>
                  <a:srgbClr val="FFFFFF"/>
                </a:solidFill>
              </a:rPr>
              <a:t>A Membership Case</a:t>
            </a:r>
          </a:p>
        </p:txBody>
      </p:sp>
      <p:pic>
        <p:nvPicPr>
          <p:cNvPr id="176" name="Shape 17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56999" x="7710350"/>
            <a:ext cy="960650" cx="976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Shape 177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1850200" x="3618325"/>
            <a:ext cy="3561638" cx="5068474"/>
          </a:xfrm>
          <a:prstGeom prst="rect">
            <a:avLst/>
          </a:prstGeom>
          <a:noFill/>
          <a:ln w="9525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</p:pic>
      <p:sp>
        <p:nvSpPr>
          <p:cNvPr id="178" name="Shape 178"/>
          <p:cNvSpPr/>
          <p:nvPr/>
        </p:nvSpPr>
        <p:spPr>
          <a:xfrm>
            <a:off y="4250650" x="3177050"/>
            <a:ext cy="503999" cx="541199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9" name="Shape 179"/>
          <p:cNvSpPr txBox="1"/>
          <p:nvPr/>
        </p:nvSpPr>
        <p:spPr>
          <a:xfrm>
            <a:off y="5663875" x="3618325"/>
            <a:ext cy="425700" cx="50684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s">
                <a:solidFill>
                  <a:schemeClr val="dk1"/>
                </a:solidFill>
              </a:rPr>
              <a:t>NOTE: Promoted Entries can be freely customized. Shown colors and layouts are for demo purposes only.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3" name="Shape 1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4" name="Shape 18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s">
                <a:solidFill>
                  <a:srgbClr val="FFFFFF"/>
                </a:solidFill>
              </a:rPr>
              <a:t>One last word</a:t>
            </a:r>
          </a:p>
        </p:txBody>
      </p:sp>
      <p:pic>
        <p:nvPicPr>
          <p:cNvPr id="185" name="Shape 185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56999" x="7710350"/>
            <a:ext cy="960650" cx="976449"/>
          </a:xfrm>
          <a:prstGeom prst="rect">
            <a:avLst/>
          </a:prstGeom>
          <a:noFill/>
          <a:ln>
            <a:noFill/>
          </a:ln>
        </p:spPr>
      </p:pic>
      <p:sp>
        <p:nvSpPr>
          <p:cNvPr id="186" name="Shape 186"/>
          <p:cNvSpPr txBox="1"/>
          <p:nvPr/>
        </p:nvSpPr>
        <p:spPr>
          <a:xfrm>
            <a:off y="1786800" x="576000"/>
            <a:ext cy="3284399" cx="81107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3000" lang="es"/>
              <a:t>We love your feedback, it's our way to improve.</a:t>
            </a:r>
          </a:p>
          <a:p>
            <a:pPr algn="ctr" rtl="0" lv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 rtl="0" lvl="0">
              <a:spcBef>
                <a:spcPts val="0"/>
              </a:spcBef>
              <a:buNone/>
            </a:pPr>
            <a:r>
              <a:rPr sz="3000" lang="es"/>
              <a:t>This presentation was created with your help.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 rtl="0" lvl="0"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None/>
            </a:pPr>
            <a:r>
              <a:rPr sz="3000" lang="es"/>
              <a:t>Please post a rating and a review at the #JED</a:t>
            </a:r>
          </a:p>
          <a:p>
            <a:pPr rtl="0" lvl="0"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None/>
            </a:pPr>
            <a:r>
              <a:rPr sz="3000" lang="es"/>
              <a:t>It really helps ;-)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3000"/>
          </a:p>
        </p:txBody>
      </p:sp>
      <p:sp>
        <p:nvSpPr>
          <p:cNvPr id="187" name="Shape 187"/>
          <p:cNvSpPr txBox="1"/>
          <p:nvPr/>
        </p:nvSpPr>
        <p:spPr>
          <a:xfrm>
            <a:off y="4893450" x="519300"/>
            <a:ext cy="1328700" cx="81675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s"/>
              <a:t>Support: </a:t>
            </a:r>
            <a:r>
              <a:rPr u="sng" lang="es">
                <a:solidFill>
                  <a:schemeClr val="hlink"/>
                </a:solidFill>
                <a:hlinkClick r:id="rId4"/>
              </a:rPr>
              <a:t>http://support.extly.com</a:t>
            </a:r>
            <a:br>
              <a:rPr lang="es"/>
            </a:br>
            <a:r>
              <a:rPr lang="es"/>
              <a:t>Community Forum Support: </a:t>
            </a:r>
            <a:r>
              <a:rPr u="sng" lang="es">
                <a:solidFill>
                  <a:schemeClr val="hlink"/>
                </a:solidFill>
                <a:hlinkClick r:id="rId5"/>
              </a:rPr>
              <a:t>http://www.extly.com/forum/index.html</a:t>
            </a:r>
          </a:p>
          <a:p>
            <a:pPr algn="ctr"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algn="ctr" rtl="0" lvl="0">
              <a:spcBef>
                <a:spcPts val="0"/>
              </a:spcBef>
              <a:buNone/>
            </a:pPr>
            <a:r>
              <a:rPr lang="es"/>
              <a:t>Twitter </a:t>
            </a:r>
            <a:r>
              <a:rPr u="sng" lang="es">
                <a:solidFill>
                  <a:schemeClr val="hlink"/>
                </a:solidFill>
                <a:hlinkClick r:id="rId6"/>
              </a:rPr>
              <a:t>@extly</a:t>
            </a:r>
          </a:p>
          <a:p>
            <a:pPr algn="ctr">
              <a:spcBef>
                <a:spcPts val="0"/>
              </a:spcBef>
              <a:buNone/>
            </a:pPr>
            <a:r>
              <a:rPr lang="es"/>
              <a:t>Facebook </a:t>
            </a:r>
            <a:r>
              <a:rPr u="sng" lang="es">
                <a:solidFill>
                  <a:schemeClr val="hlink"/>
                </a:solidFill>
                <a:hlinkClick r:id="rId7"/>
              </a:rPr>
              <a:t>facebook.com/extly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 txBox="1"/>
          <p:nvPr>
            <p:ph idx="1" type="body"/>
          </p:nvPr>
        </p:nvSpPr>
        <p:spPr>
          <a:xfrm>
            <a:off y="1447800" x="457200"/>
            <a:ext cy="34164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s"/>
              <a:t>In this presentation, we are going to show how you can: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s"/>
              <a:t>extend a SobiPro directory with XTDir,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s"/>
              <a:t>manage subscriptions with PayPlans,</a:t>
            </a:r>
          </a:p>
          <a:p>
            <a:pPr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s"/>
              <a:t>and promoted entries with XTDir</a:t>
            </a:r>
          </a:p>
        </p:txBody>
      </p:sp>
      <p:sp>
        <p:nvSpPr>
          <p:cNvPr id="42" name="Shape 4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s">
                <a:solidFill>
                  <a:srgbClr val="FFFFFF"/>
                </a:solidFill>
              </a:rPr>
              <a:t>XTDir for SobiPro</a:t>
            </a:r>
          </a:p>
        </p:txBody>
      </p:sp>
      <p:pic>
        <p:nvPicPr>
          <p:cNvPr id="43" name="Shape 4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56999" x="7710350"/>
            <a:ext cy="960650" cx="9764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s"/>
              <a:t>Prerequisites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s"/>
              <a:t>XTDir v5.4, or superior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s"/>
              <a:t>SobiPro v1.1, or superior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s"/>
              <a:t>PayPlans v3, or superior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s"/>
              <a:t>Joomla v2.5 / v3, or superior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s"/>
              <a:t>MySQL 5.5 (recommended), or superior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s"/>
              <a:t>PHP 5.3, or superior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" name="Shape 4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s">
                <a:solidFill>
                  <a:srgbClr val="FFFFFF"/>
                </a:solidFill>
              </a:rPr>
              <a:t>XTDir for SobiPro - PayPlans</a:t>
            </a:r>
          </a:p>
        </p:txBody>
      </p:sp>
      <p:pic>
        <p:nvPicPr>
          <p:cNvPr id="50" name="Shape 50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56999" x="7710350"/>
            <a:ext cy="960650" cx="9764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" name="Shape 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5" name="Shape 55"/>
          <p:cNvSpPr txBox="1"/>
          <p:nvPr>
            <p:ph idx="1" type="body"/>
          </p:nvPr>
        </p:nvSpPr>
        <p:spPr>
          <a:xfrm>
            <a:off y="1600200" x="457200"/>
            <a:ext cy="4967700" cx="8307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s"/>
              <a:t>In this tutorial, we’ve assumed you have a working XTDir for SobiPro installation.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sz="1400" lang="es"/>
              <a:t>To review the installation steps, visit:</a:t>
            </a:r>
          </a:p>
          <a:p>
            <a:pPr rtl="0" lvl="0" indent="-3175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u="sng" sz="1400" lang="es">
                <a:solidFill>
                  <a:schemeClr val="hlink"/>
                </a:solidFill>
                <a:hlinkClick r:id="rId3"/>
              </a:rPr>
              <a:t>XTDir - How to extend your directory</a:t>
            </a:r>
          </a:p>
          <a:p>
            <a:pPr rtl="0" lvl="0" indent="-3175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u="sng" sz="1400" lang="es">
                <a:solidFill>
                  <a:schemeClr val="hlink"/>
                </a:solidFill>
                <a:hlinkClick r:id="rId4"/>
              </a:rPr>
              <a:t>XTDir - Building an advertising catalog for Joomla!</a:t>
            </a:r>
          </a:p>
        </p:txBody>
      </p:sp>
      <p:sp>
        <p:nvSpPr>
          <p:cNvPr id="56" name="Shape 5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s">
                <a:solidFill>
                  <a:srgbClr val="FFFFFF"/>
                </a:solidFill>
              </a:rPr>
              <a:t>XTDir for SobiPro - Installation</a:t>
            </a:r>
          </a:p>
        </p:txBody>
      </p:sp>
      <p:pic>
        <p:nvPicPr>
          <p:cNvPr id="57" name="Shape 57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y="456999" x="7710350"/>
            <a:ext cy="960650" cx="9764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2" name="Shape 62"/>
          <p:cNvSpPr txBox="1"/>
          <p:nvPr>
            <p:ph idx="1" type="body"/>
          </p:nvPr>
        </p:nvSpPr>
        <p:spPr>
          <a:xfrm>
            <a:off y="1742600" x="457200"/>
            <a:ext cy="842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3" name="Shape 63"/>
          <p:cNvSpPr txBox="1"/>
          <p:nvPr>
            <p:ph type="title"/>
          </p:nvPr>
        </p:nvSpPr>
        <p:spPr>
          <a:xfrm>
            <a:off y="274650" x="339625"/>
            <a:ext cy="1143000" cx="83471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s">
                <a:solidFill>
                  <a:srgbClr val="FFFFFF"/>
                </a:solidFill>
              </a:rPr>
              <a:t>PayPlans - Creating Plans to Sell</a:t>
            </a:r>
          </a:p>
        </p:txBody>
      </p:sp>
      <p:pic>
        <p:nvPicPr>
          <p:cNvPr id="64" name="Shape 64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56999" x="7710350"/>
            <a:ext cy="960650" cx="976449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Shape 65"/>
          <p:cNvSpPr txBox="1"/>
          <p:nvPr/>
        </p:nvSpPr>
        <p:spPr>
          <a:xfrm>
            <a:off y="1676150" x="339625"/>
            <a:ext cy="960599" cx="83471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b="1" sz="2400" lang="es"/>
              <a:t>PayPlans</a:t>
            </a:r>
            <a:r>
              <a:rPr sz="2400" lang="es"/>
              <a:t> is a membership software for selling your services online &amp; provides automatic subscription and effortless billing management. PayPlans is everything you need to create an exceptional online membership system.</a:t>
            </a:r>
          </a:p>
        </p:txBody>
      </p:sp>
      <p:sp>
        <p:nvSpPr>
          <p:cNvPr id="66" name="Shape 66"/>
          <p:cNvSpPr txBox="1"/>
          <p:nvPr/>
        </p:nvSpPr>
        <p:spPr>
          <a:xfrm>
            <a:off y="3568725" x="563875"/>
            <a:ext cy="3921899" cx="78986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sz="2400" lang="es"/>
              <a:t>Beautiful &amp; Clean Interface</a:t>
            </a:r>
          </a:p>
          <a:p>
            <a:pPr rtl="0" lvl="0" indent="-3810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sz="2400" lang="es"/>
              <a:t>Responsive Design</a:t>
            </a:r>
          </a:p>
          <a:p>
            <a:pPr rtl="0" lvl="0" indent="-3810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sz="2400" lang="es"/>
              <a:t>Ultimate Flexibility</a:t>
            </a:r>
          </a:p>
          <a:p>
            <a:pPr lvl="0" indent="-3810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sz="2400" lang="es"/>
              <a:t>100% Open-Source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1" name="Shape 71"/>
          <p:cNvSpPr txBox="1"/>
          <p:nvPr>
            <p:ph idx="1" type="body"/>
          </p:nvPr>
        </p:nvSpPr>
        <p:spPr>
          <a:xfrm>
            <a:off y="1742600" x="457200"/>
            <a:ext cy="842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2" name="Shape 72"/>
          <p:cNvSpPr txBox="1"/>
          <p:nvPr>
            <p:ph type="title"/>
          </p:nvPr>
        </p:nvSpPr>
        <p:spPr>
          <a:xfrm>
            <a:off y="274650" x="339625"/>
            <a:ext cy="1143000" cx="83471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s">
                <a:solidFill>
                  <a:srgbClr val="FFFFFF"/>
                </a:solidFill>
              </a:rPr>
              <a:t>XTDir for SobiPro and PayPlans </a:t>
            </a:r>
          </a:p>
        </p:txBody>
      </p:sp>
      <p:pic>
        <p:nvPicPr>
          <p:cNvPr id="73" name="Shape 7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56999" x="7710350"/>
            <a:ext cy="960650" cx="976449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Shape 74"/>
          <p:cNvSpPr txBox="1"/>
          <p:nvPr/>
        </p:nvSpPr>
        <p:spPr>
          <a:xfrm>
            <a:off y="1742600" x="457200"/>
            <a:ext cy="3494100" cx="78986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3000" lang="es"/>
              <a:t>How it works:</a:t>
            </a:r>
          </a:p>
          <a:p>
            <a:pPr rtl="0"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sz="3000" lang="es"/>
              <a:t>XTDir Promotions for SobiPro are assigned according to Joomla User Groups. </a:t>
            </a:r>
          </a:p>
          <a:p>
            <a:pPr rtl="0" lvl="1" indent="-419100" marL="9144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○"/>
            </a:pPr>
            <a:r>
              <a:rPr sz="3000" lang="es"/>
              <a:t>E.g. “Premium Subscribers”</a:t>
            </a:r>
          </a:p>
          <a:p>
            <a:pPr rtl="0" lvl="0" indent="0" marL="45720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 rtl="0"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sz="3000" lang="es"/>
              <a:t>PayPlans manages </a:t>
            </a:r>
            <a:r>
              <a:rPr sz="3000" lang="es">
                <a:solidFill>
                  <a:schemeClr val="dk1"/>
                </a:solidFill>
              </a:rPr>
              <a:t>assigned User Group according to the membership status.</a:t>
            </a:r>
          </a:p>
        </p:txBody>
      </p:sp>
      <p:sp>
        <p:nvSpPr>
          <p:cNvPr id="75" name="Shape 75"/>
          <p:cNvSpPr txBox="1"/>
          <p:nvPr/>
        </p:nvSpPr>
        <p:spPr>
          <a:xfrm>
            <a:off y="5379050" x="457075"/>
            <a:ext cy="1281900" cx="84494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s"/>
              <a:t>In the following steps, we are showing how to:</a:t>
            </a:r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s"/>
              <a:t>Create a Joomla User Group</a:t>
            </a:r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s"/>
              <a:t>Create a PayPlan Plan, Payment Gateway, and customize a “Joomla User Type” App Instance</a:t>
            </a:r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s"/>
              <a:t>Create a XTDir User Group Promotion</a:t>
            </a:r>
          </a:p>
          <a:p>
            <a:pPr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s"/>
              <a:t>Test a payment and verify an assigned membership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0" name="Shape 80"/>
          <p:cNvSpPr txBox="1"/>
          <p:nvPr>
            <p:ph idx="1" type="body"/>
          </p:nvPr>
        </p:nvSpPr>
        <p:spPr>
          <a:xfrm>
            <a:off y="1742600" x="457200"/>
            <a:ext cy="842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1" name="Shape 81"/>
          <p:cNvSpPr txBox="1"/>
          <p:nvPr>
            <p:ph type="title"/>
          </p:nvPr>
        </p:nvSpPr>
        <p:spPr>
          <a:xfrm>
            <a:off y="274650" x="339625"/>
            <a:ext cy="1143000" cx="83471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s">
                <a:solidFill>
                  <a:srgbClr val="FFFFFF"/>
                </a:solidFill>
              </a:rPr>
              <a:t>Joomla - Creating a User Group</a:t>
            </a:r>
          </a:p>
        </p:txBody>
      </p:sp>
      <p:pic>
        <p:nvPicPr>
          <p:cNvPr id="82" name="Shape 8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56999" x="7710350"/>
            <a:ext cy="960650" cx="976449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Shape 83"/>
          <p:cNvSpPr txBox="1"/>
          <p:nvPr/>
        </p:nvSpPr>
        <p:spPr>
          <a:xfrm>
            <a:off y="1926875" x="457200"/>
            <a:ext cy="4514699" cx="32787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s"/>
              <a:t>Go to Website Backend &gt; Users &gt; Groups &gt; New.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s"/>
              <a:t>Create a new user group “Premium Subscribers”.</a:t>
            </a:r>
          </a:p>
        </p:txBody>
      </p:sp>
      <p:pic>
        <p:nvPicPr>
          <p:cNvPr id="84" name="Shape 84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1926871" x="3871221"/>
            <a:ext cy="4345000" cx="3181024"/>
          </a:xfrm>
          <a:prstGeom prst="rect">
            <a:avLst/>
          </a:prstGeom>
          <a:noFill/>
          <a:ln w="9525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</p:pic>
      <p:pic>
        <p:nvPicPr>
          <p:cNvPr id="85" name="Shape 85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y="3512800" x="5779650"/>
            <a:ext cy="1975800" cx="2907150"/>
          </a:xfrm>
          <a:prstGeom prst="rect">
            <a:avLst/>
          </a:prstGeom>
          <a:noFill/>
          <a:ln w="9525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0" name="Shape 90"/>
          <p:cNvSpPr txBox="1"/>
          <p:nvPr>
            <p:ph idx="1" type="body"/>
          </p:nvPr>
        </p:nvSpPr>
        <p:spPr>
          <a:xfrm>
            <a:off y="1742600" x="457200"/>
            <a:ext cy="842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1" name="Shape 91"/>
          <p:cNvSpPr txBox="1"/>
          <p:nvPr>
            <p:ph type="title"/>
          </p:nvPr>
        </p:nvSpPr>
        <p:spPr>
          <a:xfrm>
            <a:off y="274650" x="339625"/>
            <a:ext cy="1143000" cx="83471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s">
                <a:solidFill>
                  <a:srgbClr val="FFFFFF"/>
                </a:solidFill>
              </a:rPr>
              <a:t>PayPlans - Creating Plans to Sell</a:t>
            </a:r>
          </a:p>
        </p:txBody>
      </p:sp>
      <p:pic>
        <p:nvPicPr>
          <p:cNvPr id="92" name="Shape 9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56999" x="7710350"/>
            <a:ext cy="960650" cx="976449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Shape 93"/>
          <p:cNvSpPr txBox="1"/>
          <p:nvPr/>
        </p:nvSpPr>
        <p:spPr>
          <a:xfrm>
            <a:off y="1926875" x="457200"/>
            <a:ext cy="3287700" cx="28292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s"/>
              <a:t>First, you need to create Plans to sell your membership.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s"/>
              <a:t>Go to the Plans tab of PayPlans.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s"/>
              <a:t>You can follow the steps given for creating plans.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s"/>
              <a:t>To show plans to customer you need to create a menu. (This step have been added in setup-checklist, you can do it by a single click)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94" name="Shape 94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1961775" x="3429000"/>
            <a:ext cy="2934459" cx="5257800"/>
          </a:xfrm>
          <a:prstGeom prst="rect">
            <a:avLst/>
          </a:prstGeom>
          <a:noFill/>
          <a:ln w="9525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</p:pic>
      <p:pic>
        <p:nvPicPr>
          <p:cNvPr id="95" name="Shape 95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y="4605725" x="3768575"/>
            <a:ext cy="2091500" cx="5164950"/>
          </a:xfrm>
          <a:prstGeom prst="rect">
            <a:avLst/>
          </a:prstGeom>
          <a:noFill/>
          <a:ln w="9525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0" name="Shape 100"/>
          <p:cNvSpPr txBox="1"/>
          <p:nvPr>
            <p:ph idx="1" type="body"/>
          </p:nvPr>
        </p:nvSpPr>
        <p:spPr>
          <a:xfrm>
            <a:off y="1742600" x="457200"/>
            <a:ext cy="842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1" name="Shape 101"/>
          <p:cNvSpPr txBox="1"/>
          <p:nvPr>
            <p:ph type="title"/>
          </p:nvPr>
        </p:nvSpPr>
        <p:spPr>
          <a:xfrm>
            <a:off y="274650" x="339625"/>
            <a:ext cy="1143000" cx="83471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s">
                <a:solidFill>
                  <a:srgbClr val="FFFFFF"/>
                </a:solidFill>
              </a:rPr>
              <a:t>PayPlans - Setting up a Payment Gateway</a:t>
            </a:r>
          </a:p>
        </p:txBody>
      </p:sp>
      <p:pic>
        <p:nvPicPr>
          <p:cNvPr id="102" name="Shape 10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56999" x="7710350"/>
            <a:ext cy="960650" cx="976449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Shape 103"/>
          <p:cNvSpPr txBox="1"/>
          <p:nvPr/>
        </p:nvSpPr>
        <p:spPr>
          <a:xfrm>
            <a:off y="1926875" x="457200"/>
            <a:ext cy="4514699" cx="32787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s"/>
              <a:t>To process online payments automatically Payment gateway is required. PayPlans has integration with many popular payment gateways.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s"/>
              <a:t>Go to Website Backend &gt; PayPlans &gt; App-Manager &gt; Search and install required payment gateway Apps.</a:t>
            </a:r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s"/>
              <a:t>Go to the Website Backend &gt; PayPlans &gt; Apps tab, and create a new app.</a:t>
            </a:r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s"/>
              <a:t>Select your choice of payment gateway from the available list.</a:t>
            </a:r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s"/>
              <a:t>Fill your account details of the payment gateway and give a name to the app.</a:t>
            </a:r>
          </a:p>
        </p:txBody>
      </p:sp>
      <p:pic>
        <p:nvPicPr>
          <p:cNvPr id="104" name="Shape 104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1978500" x="3803000"/>
            <a:ext cy="2885649" cx="4883824"/>
          </a:xfrm>
          <a:prstGeom prst="rect">
            <a:avLst/>
          </a:prstGeom>
          <a:noFill/>
          <a:ln w="9525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Custom 233">
      <a:dk1>
        <a:srgbClr val="000000"/>
      </a:dk1>
      <a:lt1>
        <a:srgbClr val="FFFFFF"/>
      </a:lt1>
      <a:dk2>
        <a:srgbClr val="2388DB"/>
      </a:dk2>
      <a:lt2>
        <a:srgbClr val="BBD7F8"/>
      </a:lt2>
      <a:accent1>
        <a:srgbClr val="80B606"/>
      </a:accent1>
      <a:accent2>
        <a:srgbClr val="E29F1D"/>
      </a:accent2>
      <a:accent3>
        <a:srgbClr val="1D6FB2"/>
      </a:accent3>
      <a:accent4>
        <a:srgbClr val="3FAC98"/>
      </a:accent4>
      <a:accent5>
        <a:srgbClr val="5B57BB"/>
      </a:accent5>
      <a:accent6>
        <a:srgbClr val="D1505E"/>
      </a:accent6>
      <a:hlink>
        <a:srgbClr val="185DA2"/>
      </a:hlink>
      <a:folHlink>
        <a:srgbClr val="00487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