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slides/slide35.xml" Type="http://schemas.openxmlformats.org/officeDocument/2006/relationships/slide" Id="rId40"/><Relationship Target="theme/theme1.xml" Type="http://schemas.openxmlformats.org/officeDocument/2006/relationships/theme" Id="rId1"/><Relationship Target="slides/slide17.xml" Type="http://schemas.openxmlformats.org/officeDocument/2006/relationships/slide" Id="rId22"/><Relationship Target="slides/slide36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2" name="Shape 2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0" name="Shape 2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9" name="Shape 2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9" name="Shape 2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2" name="Shape 2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2" name="Shape 2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0" name="Shape 3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9" name="Shape 3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8" name="Shape 3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8" name="Shape 3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9" name="Shape 32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9" name="Shape 3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7" name="Shape 3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8" name="Shape 34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5" name="Shape 3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6" name="Shape 38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2" name="Shape 3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3" name="Shape 39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0" name="Shape 4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1" name="Shape 40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02" name="Shape 4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0" x="0"/>
            <a:ext cy="46913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y="4662139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y="2490375" x="685800"/>
            <a:ext cy="21984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4836035" x="685800"/>
            <a:ext cy="10325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/>
          <p:nvPr/>
        </p:nvSpPr>
        <p:spPr>
          <a:xfrm>
            <a:off y="0" x="0"/>
            <a:ext cy="1532999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y="1503833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5" name="Shape 1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 sz="3600"/>
            </a:lvl1pPr>
            <a:lvl2pPr rtl="0">
              <a:spcBef>
                <a:spcPts val="0"/>
              </a:spcBef>
              <a:defRPr sz="3600"/>
            </a:lvl2pPr>
            <a:lvl3pPr rtl="0">
              <a:spcBef>
                <a:spcPts val="0"/>
              </a:spcBef>
              <a:defRPr sz="3600"/>
            </a:lvl3pPr>
            <a:lvl4pPr rtl="0">
              <a:spcBef>
                <a:spcPts val="0"/>
              </a:spcBef>
              <a:defRPr sz="3600"/>
            </a:lvl4pPr>
            <a:lvl5pPr rtl="0">
              <a:spcBef>
                <a:spcPts val="0"/>
              </a:spcBef>
              <a:defRPr sz="3600"/>
            </a:lvl5pPr>
            <a:lvl6pPr rtl="0">
              <a:spcBef>
                <a:spcPts val="0"/>
              </a:spcBef>
              <a:defRPr sz="3600"/>
            </a:lvl6pPr>
            <a:lvl7pPr rtl="0">
              <a:spcBef>
                <a:spcPts val="0"/>
              </a:spcBef>
              <a:defRPr sz="3600"/>
            </a:lvl7pPr>
            <a:lvl8pPr rtl="0">
              <a:spcBef>
                <a:spcPts val="0"/>
              </a:spcBef>
              <a:defRPr sz="3600"/>
            </a:lvl8pPr>
            <a:lvl9pPr rtl="0">
              <a:spcBef>
                <a:spcPts val="0"/>
              </a:spcBef>
              <a:defRPr sz="3600"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0" x="0"/>
            <a:ext cy="15329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y="1503833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0" name="Shape 2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0" x="0"/>
            <a:ext cy="1532999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y="1503833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  <a:defRPr b="0" sz="1800">
                <a:solidFill>
                  <a:schemeClr val="dk2"/>
                </a:solidFill>
              </a:defRPr>
            </a:lvl1pPr>
            <a:lvl2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b="0" sz="1800">
                <a:solidFill>
                  <a:schemeClr val="dk2"/>
                </a:solidFill>
              </a:defRPr>
            </a:lvl2pPr>
            <a:lvl3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b="0" sz="1800">
                <a:solidFill>
                  <a:schemeClr val="dk2"/>
                </a:solidFill>
              </a:defRPr>
            </a:lvl3pPr>
            <a:lvl4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  <a:defRPr b="0" sz="1800">
                <a:solidFill>
                  <a:schemeClr val="dk2"/>
                </a:solidFill>
              </a:defRPr>
            </a:lvl4pPr>
            <a:lvl5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b="0" sz="1800">
                <a:solidFill>
                  <a:schemeClr val="dk2"/>
                </a:solidFill>
              </a:defRPr>
            </a:lvl5pPr>
            <a:lvl6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b="0" sz="1800">
                <a:solidFill>
                  <a:schemeClr val="dk2"/>
                </a:solidFill>
              </a:defRPr>
            </a:lvl6pPr>
            <a:lvl7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  <a:defRPr b="0" sz="1800">
                <a:solidFill>
                  <a:schemeClr val="dk2"/>
                </a:solidFill>
              </a:defRPr>
            </a:lvl7pPr>
            <a:lvl8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b="0" sz="1800">
                <a:solidFill>
                  <a:schemeClr val="dk2"/>
                </a:solidFill>
              </a:defRPr>
            </a:lvl8pPr>
            <a:lvl9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b="0"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Shape 29"/>
          <p:cNvSpPr/>
          <p:nvPr/>
        </p:nvSpPr>
        <p:spPr>
          <a:xfrm>
            <a:off y="0" x="4274"/>
            <a:ext cy="58752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y="5845828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http://www.extly.com/how-to-autotweet-in-5-minutes-from-joomla.html" Type="http://schemas.openxmlformats.org/officeDocument/2006/relationships/hyperlink" TargetMode="External" Id="rId4"/><Relationship Target="../media/image06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8.png" Type="http://schemas.openxmlformats.org/officeDocument/2006/relationships/image" Id="rId3"/><Relationship Target="https://developers.facebook.com/apps" Type="http://schemas.openxmlformats.org/officeDocument/2006/relationships/hyperlink" TargetMode="External" Id="rId6"/><Relationship Target="https://dev.twitter.com/" Type="http://schemas.openxmlformats.org/officeDocument/2006/relationships/hyperlink" TargetMode="External" Id="rId5"/><Relationship Target="../media/image12.png" Type="http://schemas.openxmlformats.org/officeDocument/2006/relationships/image" Id="rId7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8.png" Type="http://schemas.openxmlformats.org/officeDocument/2006/relationships/image" Id="rId3"/><Relationship Target="../media/image15.png" Type="http://schemas.openxmlformats.org/officeDocument/2006/relationships/image" Id="rId5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8.png" Type="http://schemas.openxmlformats.org/officeDocument/2006/relationships/image" Id="rId3"/><Relationship Target="../media/image14.png" Type="http://schemas.openxmlformats.org/officeDocument/2006/relationships/image" Id="rId5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4"/><Relationship Target="../media/image23.png" Type="http://schemas.openxmlformats.org/officeDocument/2006/relationships/image" Id="rId3"/><Relationship Target="../media/image05.png" Type="http://schemas.openxmlformats.org/officeDocument/2006/relationships/image" Id="rId5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8.png" Type="http://schemas.openxmlformats.org/officeDocument/2006/relationships/image" Id="rId3"/><Relationship Target="../media/image25.png" Type="http://schemas.openxmlformats.org/officeDocument/2006/relationships/image" Id="rId5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4"/><Relationship Target="../media/image10.png" Type="http://schemas.openxmlformats.org/officeDocument/2006/relationships/image" Id="rId3"/><Relationship Target="../media/image05.png" Type="http://schemas.openxmlformats.org/officeDocument/2006/relationships/image" Id="rId5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8.png" Type="http://schemas.openxmlformats.org/officeDocument/2006/relationships/image" Id="rId3"/><Relationship Target="../media/image18.png" Type="http://schemas.openxmlformats.org/officeDocument/2006/relationships/image" Id="rId5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1.png" Type="http://schemas.openxmlformats.org/officeDocument/2006/relationships/image" Id="rId3"/><Relationship Target="../media/image19.png" Type="http://schemas.openxmlformats.org/officeDocument/2006/relationships/image" Id="rId6"/><Relationship Target="../media/image17.png" Type="http://schemas.openxmlformats.org/officeDocument/2006/relationships/image" Id="rId5"/><Relationship Target="../media/image21.png" Type="http://schemas.openxmlformats.org/officeDocument/2006/relationships/image" Id="rId7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1.png" Type="http://schemas.openxmlformats.org/officeDocument/2006/relationships/image" Id="rId3"/><Relationship Target="../media/image26.png" Type="http://schemas.openxmlformats.org/officeDocument/2006/relationships/image" Id="rId5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1.png" Type="http://schemas.openxmlformats.org/officeDocument/2006/relationships/image" Id="rId3"/><Relationship Target="../media/image29.png" Type="http://schemas.openxmlformats.org/officeDocument/2006/relationships/image" Id="rId5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extly.com/autotweetng-joocial-publishing-to-gplus-profiles-and-pages.html" Type="http://schemas.openxmlformats.org/officeDocument/2006/relationships/hyperlink" TargetMode="External" Id="rId4"/><Relationship Target="../media/image01.png" Type="http://schemas.openxmlformats.org/officeDocument/2006/relationships/image" Id="rId3"/><Relationship Target="http://support.extly.com" Type="http://schemas.openxmlformats.org/officeDocument/2006/relationships/hyperlink" TargetMode="External" Id="rId6"/><Relationship Target="http://www.extly.com/autotweet-ng-pro.html" Type="http://schemas.openxmlformats.org/officeDocument/2006/relationships/hyperlink" TargetMode="External" Id="rId5"/><Relationship Target="http://www.extly.com/forum/index.html" Type="http://schemas.openxmlformats.org/officeDocument/2006/relationships/hyperlink" TargetMode="External" Id="rId7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1.png" Type="http://schemas.openxmlformats.org/officeDocument/2006/relationships/image" Id="rId3"/><Relationship Target="../media/image22.png" Type="http://schemas.openxmlformats.org/officeDocument/2006/relationships/image" Id="rId5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png" Type="http://schemas.openxmlformats.org/officeDocument/2006/relationships/image" Id="rId4"/><Relationship Target="../media/image01.png" Type="http://schemas.openxmlformats.org/officeDocument/2006/relationships/image" Id="rId3"/><Relationship Target="../media/image30.png" Type="http://schemas.openxmlformats.org/officeDocument/2006/relationships/image" Id="rId5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4"/><Relationship Target="https://dev.twitter.com/" Type="http://schemas.openxmlformats.org/officeDocument/2006/relationships/hyperlink" TargetMode="External" Id="rId3"/><Relationship Target="../media/image27.png" Type="http://schemas.openxmlformats.org/officeDocument/2006/relationships/image" Id="rId6"/><Relationship Target="../media/image20.png" Type="http://schemas.openxmlformats.org/officeDocument/2006/relationships/image" Id="rId5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4"/><Relationship Target="../media/image31.png" Type="http://schemas.openxmlformats.org/officeDocument/2006/relationships/image" Id="rId3"/><Relationship Target="../media/image20.png" Type="http://schemas.openxmlformats.org/officeDocument/2006/relationships/image" Id="rId5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4"/><Relationship Target="../media/image42.png" Type="http://schemas.openxmlformats.org/officeDocument/2006/relationships/image" Id="rId3"/><Relationship Target="../media/image20.png" Type="http://schemas.openxmlformats.org/officeDocument/2006/relationships/image" Id="rId5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png" Type="http://schemas.openxmlformats.org/officeDocument/2006/relationships/image" Id="rId4"/><Relationship Target="../media/image01.png" Type="http://schemas.openxmlformats.org/officeDocument/2006/relationships/image" Id="rId3"/><Relationship Target="../media/image28.png" Type="http://schemas.openxmlformats.org/officeDocument/2006/relationships/image" Id="rId5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4"/><Relationship Target="../media/image34.png" Type="http://schemas.openxmlformats.org/officeDocument/2006/relationships/image" Id="rId3"/><Relationship Target="../media/image20.png" Type="http://schemas.openxmlformats.org/officeDocument/2006/relationships/image" Id="rId5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pn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4.png" Type="http://schemas.openxmlformats.org/officeDocument/2006/relationships/image" Id="rId4"/><Relationship Target="../media/image01.png" Type="http://schemas.openxmlformats.org/officeDocument/2006/relationships/image" Id="rId3"/><Relationship Target="../media/image48.jpg" Type="http://schemas.openxmlformats.org/officeDocument/2006/relationships/image" Id="rId5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4"/><Relationship Target="../media/image01.png" Type="http://schemas.openxmlformats.org/officeDocument/2006/relationships/image" Id="rId3"/><Relationship Target="../media/image02.png" Type="http://schemas.openxmlformats.org/officeDocument/2006/relationships/image" Id="rId6"/><Relationship Target="../media/image00.png" Type="http://schemas.openxmlformats.org/officeDocument/2006/relationships/image" Id="rId5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4"/><Relationship Target="https://developer.linkedin.com/" Type="http://schemas.openxmlformats.org/officeDocument/2006/relationships/hyperlink" TargetMode="External" Id="rId3"/><Relationship Target="../media/image50.jpg" Type="http://schemas.openxmlformats.org/officeDocument/2006/relationships/image" Id="rId6"/><Relationship Target="../media/image24.png" Type="http://schemas.openxmlformats.org/officeDocument/2006/relationships/image" Id="rId5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4.png" Type="http://schemas.openxmlformats.org/officeDocument/2006/relationships/image" Id="rId4"/><Relationship Target="../media/image01.png" Type="http://schemas.openxmlformats.org/officeDocument/2006/relationships/image" Id="rId3"/><Relationship Target="../media/image36.png" Type="http://schemas.openxmlformats.org/officeDocument/2006/relationships/image" Id="rId6"/><Relationship Target="../media/image45.jpg" Type="http://schemas.openxmlformats.org/officeDocument/2006/relationships/image" Id="rId5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4.png" Type="http://schemas.openxmlformats.org/officeDocument/2006/relationships/image" Id="rId4"/><Relationship Target="../media/image01.png" Type="http://schemas.openxmlformats.org/officeDocument/2006/relationships/image" Id="rId3"/><Relationship Target="../media/image33.png" Type="http://schemas.openxmlformats.org/officeDocument/2006/relationships/image" Id="rId6"/><Relationship Target="../media/image49.jpg" Type="http://schemas.openxmlformats.org/officeDocument/2006/relationships/image" Id="rId5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4.pn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media/image47.png" Type="http://schemas.openxmlformats.org/officeDocument/2006/relationships/image" Id="rId12"/><Relationship Target="../media/image43.png" Type="http://schemas.openxmlformats.org/officeDocument/2006/relationships/image" Id="rId13"/><Relationship Target="../slideLayouts/slideLayout2.xml" Type="http://schemas.openxmlformats.org/officeDocument/2006/relationships/slideLayout" Id="rId1"/><Relationship Target="../media/image35.png" Type="http://schemas.openxmlformats.org/officeDocument/2006/relationships/image" Id="rId4"/><Relationship Target="../media/image41.png" Type="http://schemas.openxmlformats.org/officeDocument/2006/relationships/image" Id="rId10"/><Relationship Target="../media/image32.png" Type="http://schemas.openxmlformats.org/officeDocument/2006/relationships/image" Id="rId3"/><Relationship Target="../media/image44.png" Type="http://schemas.openxmlformats.org/officeDocument/2006/relationships/image" Id="rId11"/><Relationship Target="../media/image38.png" Type="http://schemas.openxmlformats.org/officeDocument/2006/relationships/image" Id="rId9"/><Relationship Target="../media/image40.png" Type="http://schemas.openxmlformats.org/officeDocument/2006/relationships/image" Id="rId6"/><Relationship Target="../media/image37.png" Type="http://schemas.openxmlformats.org/officeDocument/2006/relationships/image" Id="rId5"/><Relationship Target="../media/image39.png" Type="http://schemas.openxmlformats.org/officeDocument/2006/relationships/image" Id="rId8"/><Relationship Target="../media/image46.png" Type="http://schemas.openxmlformats.org/officeDocument/2006/relationships/image" Id="rId7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documentation.extly.com/autotweetng_joocial/cronjob.html" Type="http://schemas.openxmlformats.org/officeDocument/2006/relationships/hyperlink" TargetMode="External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support.extly.com" Type="http://schemas.openxmlformats.org/officeDocument/2006/relationships/hyperlink" TargetMode="External" Id="rId4"/><Relationship Target="../media/image01.png" Type="http://schemas.openxmlformats.org/officeDocument/2006/relationships/image" Id="rId3"/><Relationship Target="http://www.twitter.com/extly" Type="http://schemas.openxmlformats.org/officeDocument/2006/relationships/hyperlink" TargetMode="External" Id="rId6"/><Relationship Target="http://www.extly.com/forum/index.html" Type="http://schemas.openxmlformats.org/officeDocument/2006/relationships/hyperlink" TargetMode="External" Id="rId5"/><Relationship Target="https://www.facebook.com/Extly" Type="http://schemas.openxmlformats.org/officeDocument/2006/relationships/hyperlink" TargetMode="External" Id="rId7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jpg" Type="http://schemas.openxmlformats.org/officeDocument/2006/relationships/image" Id="rId4"/><Relationship Target="../media/image01.png" Type="http://schemas.openxmlformats.org/officeDocument/2006/relationships/image" Id="rId3"/><Relationship Target="../media/image16.jp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4"/><Relationship Target="../media/image07.png" Type="http://schemas.openxmlformats.org/officeDocument/2006/relationships/image" Id="rId3"/><Relationship Target="../media/image04.pn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1.png" Type="http://schemas.openxmlformats.org/officeDocument/2006/relationships/image" Id="rId3"/><Relationship Target="../media/image11.png" Type="http://schemas.openxmlformats.org/officeDocument/2006/relationships/image" Id="rId6"/><Relationship Target="http://www.extly.com/how-to-autotweet-from-your-own-facebook-app.html" Type="http://schemas.openxmlformats.org/officeDocument/2006/relationships/hyperlink" TargetMode="External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y="2795175" x="262000"/>
            <a:ext cy="1219199" cx="8650799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AutoTweetNG</a:t>
            </a:r>
          </a:p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y="4915300" x="262000"/>
            <a:ext cy="1032599" cx="81497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</a:rPr>
              <a:t>How to AutoTweet from Joomla in 5 minutes</a:t>
            </a:r>
          </a:p>
        </p:txBody>
      </p:sp>
      <p:pic>
        <p:nvPicPr>
          <p:cNvPr id="35" name="Shape 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819400" x="7568625"/>
            <a:ext cy="1219200" cx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/>
          <p:nvPr/>
        </p:nvSpPr>
        <p:spPr>
          <a:xfrm>
            <a:off y="6150825" x="3714100"/>
            <a:ext cy="618600" cx="5365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sp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s"/>
              <a:t>Presentation based on Joomla 3 and AutoTweetNG 7.4 </a:t>
            </a:r>
          </a:p>
          <a:p>
            <a:pPr algn="r" rtl="0" lvl="0">
              <a:spcBef>
                <a:spcPts val="0"/>
              </a:spcBef>
              <a:buNone/>
            </a:pPr>
            <a:r>
              <a:rPr lang="es"/>
              <a:t>2014-08-11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y="5490700" x="262000"/>
            <a:ext cy="457200" cx="6997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u="sng" lang="es">
                <a:solidFill>
                  <a:schemeClr val="hlink"/>
                </a:solidFill>
                <a:hlinkClick r:id="rId4"/>
              </a:rPr>
              <a:t>http://www.extly.com/how-to-autotweet-in-5-minutes-from-joomla.html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9350" x="7584050"/>
            <a:ext cy="1219200" cx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y="1622775" x="457200"/>
            <a:ext cy="4333199" cx="7938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 indent="-368300" marL="4572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2200" lang="es"/>
              <a:t>Login at</a:t>
            </a:r>
            <a:r>
              <a:rPr sz="2200" lang="es">
                <a:hlinkClick r:id="rId5"/>
              </a:rPr>
              <a:t> </a:t>
            </a:r>
            <a:r>
              <a:rPr u="sng" sz="2200" lang="es">
                <a:solidFill>
                  <a:schemeClr val="hlink"/>
                </a:solidFill>
                <a:hlinkClick r:id="rId6"/>
              </a:rPr>
              <a:t>https://developers.facebook.com/apps</a:t>
            </a:r>
            <a:r>
              <a:rPr sz="2200" lang="es"/>
              <a:t> with your Facebook username and password </a:t>
            </a:r>
          </a:p>
          <a:p>
            <a:pPr rtl="0" lvl="0" indent="-368300" marL="4572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2200" lang="es"/>
              <a:t>Create New App</a:t>
            </a:r>
          </a:p>
          <a:p>
            <a:pPr rtl="0" lvl="0" indent="-368300" marL="4572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2200" lang="es"/>
              <a:t>Define App name</a:t>
            </a:r>
          </a:p>
        </p:txBody>
      </p:sp>
      <p:sp>
        <p:nvSpPr>
          <p:cNvPr id="116" name="Shape 116"/>
          <p:cNvSpPr txBox="1"/>
          <p:nvPr>
            <p:ph type="title"/>
          </p:nvPr>
        </p:nvSpPr>
        <p:spPr>
          <a:xfrm>
            <a:off y="438674" x="457200"/>
            <a:ext cy="10131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s"/>
              <a:t>Add channel / Facebook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s"/>
              <a:t>Create a Facebook App</a:t>
            </a:r>
          </a:p>
        </p:txBody>
      </p:sp>
      <p:sp>
        <p:nvSpPr>
          <p:cNvPr id="117" name="Shape 117"/>
          <p:cNvSpPr/>
          <p:nvPr/>
        </p:nvSpPr>
        <p:spPr>
          <a:xfrm>
            <a:off y="5543000" x="2574975"/>
            <a:ext cy="131400" cx="1445999"/>
          </a:xfrm>
          <a:prstGeom prst="rect">
            <a:avLst/>
          </a:prstGeom>
          <a:solidFill>
            <a:schemeClr val="lt1"/>
          </a:solidFill>
          <a:ln w="19050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3219546" x="2061775"/>
            <a:ext cy="3408149" cx="5336325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9350" x="7584050"/>
            <a:ext cy="1219200" cx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y="1858525" x="6086000"/>
            <a:ext cy="4333199" cx="3723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lnSpc>
                <a:spcPct val="100000"/>
              </a:lnSpc>
              <a:spcBef>
                <a:spcPts val="600"/>
              </a:spcBef>
              <a:buNone/>
            </a:pPr>
            <a:r>
              <a:rPr sz="2000" lang="es"/>
              <a:t>Now, you have your own:</a:t>
            </a:r>
          </a:p>
          <a:p>
            <a:pPr rtl="0" lvl="0" indent="-355600" marL="4572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2000" lang="es"/>
              <a:t>    App ID</a:t>
            </a:r>
          </a:p>
          <a:p>
            <a:pPr rtl="0" lvl="0" indent="-355600" marL="4572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2000" lang="es"/>
              <a:t>    App Secret</a:t>
            </a:r>
          </a:p>
          <a:p>
            <a:pPr rtl="0" lvl="0">
              <a:lnSpc>
                <a:spcPct val="100000"/>
              </a:lnSpc>
              <a:spcBef>
                <a:spcPts val="600"/>
              </a:spcBef>
              <a:buNone/>
            </a:pPr>
            <a:r>
              <a:t/>
            </a:r>
            <a:endParaRPr sz="2000"/>
          </a:p>
          <a:p>
            <a:pPr rtl="0" lvl="0">
              <a:lnSpc>
                <a:spcPct val="100000"/>
              </a:lnSpc>
              <a:spcBef>
                <a:spcPts val="600"/>
              </a:spcBef>
              <a:buNone/>
            </a:pPr>
            <a:r>
              <a:rPr sz="2000" lang="es" i="1"/>
              <a:t>Don’t forget to:</a:t>
            </a:r>
          </a:p>
          <a:p>
            <a:pPr rtl="0" lvl="0" indent="-355600" marL="4572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000" lang="es" i="1"/>
              <a:t>Fill App Domain, </a:t>
            </a:r>
          </a:p>
          <a:p>
            <a:pPr rtl="0" lvl="0" indent="-355600" marL="4572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000" lang="es" i="1"/>
              <a:t>Add Platform</a:t>
            </a:r>
          </a:p>
        </p:txBody>
      </p:sp>
      <p:sp>
        <p:nvSpPr>
          <p:cNvPr id="126" name="Shape 126"/>
          <p:cNvSpPr/>
          <p:nvPr/>
        </p:nvSpPr>
        <p:spPr>
          <a:xfrm>
            <a:off y="3067475" x="3735750"/>
            <a:ext cy="131400" cx="1445999"/>
          </a:xfrm>
          <a:prstGeom prst="rect">
            <a:avLst/>
          </a:prstGeom>
          <a:solidFill>
            <a:schemeClr val="lt1"/>
          </a:solidFill>
          <a:ln w="19050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 txBox="1"/>
          <p:nvPr>
            <p:ph type="title"/>
          </p:nvPr>
        </p:nvSpPr>
        <p:spPr>
          <a:xfrm>
            <a:off y="438674" x="457200"/>
            <a:ext cy="10131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s"/>
              <a:t>Add channel / Facebook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s"/>
              <a:t>Create a Facebook App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120300" x="161074"/>
            <a:ext cy="2988299" cx="5764074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  <p:sp>
        <p:nvSpPr>
          <p:cNvPr id="129" name="Shape 129"/>
          <p:cNvSpPr txBox="1"/>
          <p:nvPr/>
        </p:nvSpPr>
        <p:spPr>
          <a:xfrm>
            <a:off y="3743400" x="1974050"/>
            <a:ext cy="362699" cx="1959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yourdomain.com</a:t>
            </a:r>
          </a:p>
        </p:txBody>
      </p:sp>
      <p:sp>
        <p:nvSpPr>
          <p:cNvPr id="130" name="Shape 130"/>
          <p:cNvSpPr/>
          <p:nvPr/>
        </p:nvSpPr>
        <p:spPr>
          <a:xfrm>
            <a:off y="4182075" x="4195500"/>
            <a:ext cy="362699" cx="5265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9350" x="7584050"/>
            <a:ext cy="1219200" cx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y="1858525" x="6086000"/>
            <a:ext cy="4333199" cx="3723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lnSpc>
                <a:spcPct val="100000"/>
              </a:lnSpc>
              <a:spcBef>
                <a:spcPts val="600"/>
              </a:spcBef>
              <a:buNone/>
            </a:pPr>
            <a:r>
              <a:rPr sz="2000" lang="es"/>
              <a:t>Now, you have your own:</a:t>
            </a:r>
          </a:p>
          <a:p>
            <a:pPr rtl="0" lvl="0" indent="-355600" marL="4572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2000" lang="es"/>
              <a:t>    App ID</a:t>
            </a:r>
          </a:p>
          <a:p>
            <a:pPr rtl="0" lvl="0" indent="-355600" marL="4572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2000" lang="es"/>
              <a:t>    App Secret</a:t>
            </a:r>
          </a:p>
          <a:p>
            <a:pPr rtl="0" lvl="0">
              <a:lnSpc>
                <a:spcPct val="100000"/>
              </a:lnSpc>
              <a:spcBef>
                <a:spcPts val="600"/>
              </a:spcBef>
              <a:buNone/>
            </a:pPr>
            <a:r>
              <a:t/>
            </a:r>
            <a:endParaRPr sz="2000"/>
          </a:p>
          <a:p>
            <a:pPr rtl="0" lvl="0">
              <a:lnSpc>
                <a:spcPct val="100000"/>
              </a:lnSpc>
              <a:spcBef>
                <a:spcPts val="600"/>
              </a:spcBef>
              <a:buNone/>
            </a:pPr>
            <a:r>
              <a:rPr sz="2000" lang="es" i="1"/>
              <a:t>Don’t forget to:</a:t>
            </a:r>
          </a:p>
          <a:p>
            <a:pPr rtl="0" lvl="0" indent="-355600" marL="4572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000" lang="es" i="1"/>
              <a:t>Add Platform</a:t>
            </a:r>
          </a:p>
        </p:txBody>
      </p:sp>
      <p:sp>
        <p:nvSpPr>
          <p:cNvPr id="138" name="Shape 138"/>
          <p:cNvSpPr/>
          <p:nvPr/>
        </p:nvSpPr>
        <p:spPr>
          <a:xfrm>
            <a:off y="3067475" x="3735750"/>
            <a:ext cy="131400" cx="1445999"/>
          </a:xfrm>
          <a:prstGeom prst="rect">
            <a:avLst/>
          </a:prstGeom>
          <a:solidFill>
            <a:schemeClr val="lt1"/>
          </a:solidFill>
          <a:ln w="19050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>
            <p:ph type="title"/>
          </p:nvPr>
        </p:nvSpPr>
        <p:spPr>
          <a:xfrm>
            <a:off y="438674" x="457200"/>
            <a:ext cy="10131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s"/>
              <a:t>Add channel / Facebook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s"/>
              <a:t>Create a Facebook App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105671" x="172275"/>
            <a:ext cy="3460775" cx="5691950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34900" x="296445"/>
            <a:ext cy="3523775" cx="5716498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69350" x="7584050"/>
            <a:ext cy="1219200" cx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y="1858525" x="6086000"/>
            <a:ext cy="4333199" cx="3723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lnSpc>
                <a:spcPct val="100000"/>
              </a:lnSpc>
              <a:spcBef>
                <a:spcPts val="600"/>
              </a:spcBef>
              <a:buNone/>
            </a:pPr>
            <a:r>
              <a:rPr sz="2000" lang="es"/>
              <a:t>Now, you have your own:</a:t>
            </a:r>
          </a:p>
          <a:p>
            <a:pPr rtl="0" lvl="0" indent="-355600" marL="4572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2000" lang="es"/>
              <a:t>    App ID</a:t>
            </a:r>
          </a:p>
          <a:p>
            <a:pPr rtl="0" lvl="0" indent="-355600" marL="4572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2000" lang="es"/>
              <a:t>    App Secret</a:t>
            </a:r>
          </a:p>
          <a:p>
            <a:pPr rtl="0" lvl="0">
              <a:lnSpc>
                <a:spcPct val="100000"/>
              </a:lnSpc>
              <a:spcBef>
                <a:spcPts val="600"/>
              </a:spcBef>
              <a:buNone/>
            </a:pPr>
            <a:r>
              <a:t/>
            </a:r>
            <a:endParaRPr sz="2000"/>
          </a:p>
          <a:p>
            <a:pPr rtl="0" lvl="0">
              <a:lnSpc>
                <a:spcPct val="100000"/>
              </a:lnSpc>
              <a:spcBef>
                <a:spcPts val="600"/>
              </a:spcBef>
              <a:buNone/>
            </a:pPr>
            <a:r>
              <a:rPr sz="2000" lang="es" i="1"/>
              <a:t>Don’t forget to fill:</a:t>
            </a:r>
          </a:p>
          <a:p>
            <a:pPr rtl="0" lvl="0" indent="-355600" marL="4572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000" lang="es" i="1"/>
              <a:t>App Domain, </a:t>
            </a:r>
          </a:p>
          <a:p>
            <a:pPr rtl="0" lvl="0" indent="-355600" marL="4572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000" lang="es" i="1"/>
              <a:t>Contact Email</a:t>
            </a:r>
          </a:p>
          <a:p>
            <a:pPr rtl="0" lvl="0" indent="-355600" marL="4572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000" lang="es" i="1"/>
              <a:t>Site URL</a:t>
            </a:r>
          </a:p>
        </p:txBody>
      </p:sp>
      <p:sp>
        <p:nvSpPr>
          <p:cNvPr id="149" name="Shape 149"/>
          <p:cNvSpPr/>
          <p:nvPr/>
        </p:nvSpPr>
        <p:spPr>
          <a:xfrm>
            <a:off y="3067475" x="3735750"/>
            <a:ext cy="131400" cx="1445999"/>
          </a:xfrm>
          <a:prstGeom prst="rect">
            <a:avLst/>
          </a:prstGeom>
          <a:solidFill>
            <a:schemeClr val="lt1"/>
          </a:solidFill>
          <a:ln w="19050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>
            <p:ph type="title"/>
          </p:nvPr>
        </p:nvSpPr>
        <p:spPr>
          <a:xfrm>
            <a:off y="438674" x="457200"/>
            <a:ext cy="10131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s"/>
              <a:t>Add channel / Facebook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s"/>
              <a:t>Create a Facebook App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y="3450975" x="2175050"/>
            <a:ext cy="362699" cx="1959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yourdomain.com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y="4339550" x="2561400"/>
            <a:ext cy="362699" cx="2688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http://www.yourdomain.com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9350" x="7584050"/>
            <a:ext cy="1219200" cx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y="1785400" x="5876175"/>
            <a:ext cy="4333199" cx="3267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lnSpc>
                <a:spcPct val="100000"/>
              </a:lnSpc>
              <a:spcBef>
                <a:spcPts val="600"/>
              </a:spcBef>
              <a:buNone/>
            </a:pPr>
            <a:r>
              <a:rPr sz="2000" lang="es"/>
              <a:t>Now, you have your own:</a:t>
            </a:r>
          </a:p>
          <a:p>
            <a:pPr rtl="0" lvl="0" indent="-355600" marL="4572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2000" lang="es"/>
              <a:t>    App ID</a:t>
            </a:r>
          </a:p>
          <a:p>
            <a:pPr rtl="0" lvl="0" indent="-355600" marL="4572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2000" lang="es"/>
              <a:t>    App Secret</a:t>
            </a:r>
          </a:p>
          <a:p>
            <a:pPr rtl="0" lvl="0">
              <a:lnSpc>
                <a:spcPct val="100000"/>
              </a:lnSpc>
              <a:spcBef>
                <a:spcPts val="600"/>
              </a:spcBef>
              <a:buNone/>
            </a:pPr>
            <a:r>
              <a:t/>
            </a:r>
            <a:endParaRPr sz="2000"/>
          </a:p>
          <a:p>
            <a:pPr rtl="0" lvl="0">
              <a:lnSpc>
                <a:spcPct val="100000"/>
              </a:lnSpc>
              <a:spcBef>
                <a:spcPts val="600"/>
              </a:spcBef>
              <a:buNone/>
            </a:pPr>
            <a:r>
              <a:rPr sz="2000" lang="es" i="1"/>
              <a:t>Don’t forget to :</a:t>
            </a:r>
          </a:p>
          <a:p>
            <a:pPr rtl="0" lvl="0" indent="-355600" marL="4572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000" lang="es" i="1"/>
              <a:t>Make it public</a:t>
            </a:r>
          </a:p>
          <a:p>
            <a:pPr rtl="0" lvl="0">
              <a:lnSpc>
                <a:spcPct val="100000"/>
              </a:lnSpc>
              <a:spcBef>
                <a:spcPts val="600"/>
              </a:spcBef>
              <a:buNone/>
            </a:pPr>
            <a:r>
              <a:t/>
            </a:r>
            <a:endParaRPr sz="2000" i="1"/>
          </a:p>
        </p:txBody>
      </p:sp>
      <p:sp>
        <p:nvSpPr>
          <p:cNvPr id="160" name="Shape 160"/>
          <p:cNvSpPr txBox="1"/>
          <p:nvPr>
            <p:ph type="title"/>
          </p:nvPr>
        </p:nvSpPr>
        <p:spPr>
          <a:xfrm>
            <a:off y="438674" x="457200"/>
            <a:ext cy="10131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s"/>
              <a:t>Add channel / Facebook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s"/>
              <a:t>Create a Facebook App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149525" x="347224"/>
            <a:ext cy="3419374" cx="5382800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60600" x="457199"/>
            <a:ext cy="1394549" cx="5157125"/>
          </a:xfrm>
          <a:prstGeom prst="rect">
            <a:avLst/>
          </a:prstGeom>
          <a:noFill/>
          <a:ln w="9525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69350" x="7584050"/>
            <a:ext cy="1219200" cx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y="1785400" x="5876175"/>
            <a:ext cy="4333199" cx="3267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lnSpc>
                <a:spcPct val="100000"/>
              </a:lnSpc>
              <a:spcBef>
                <a:spcPts val="600"/>
              </a:spcBef>
              <a:buNone/>
            </a:pPr>
            <a:r>
              <a:rPr sz="2000" lang="es"/>
              <a:t>Now, you have your own:</a:t>
            </a:r>
          </a:p>
          <a:p>
            <a:pPr rtl="0" lvl="0" indent="-355600" marL="4572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2000" lang="es"/>
              <a:t>    App ID</a:t>
            </a:r>
          </a:p>
          <a:p>
            <a:pPr rtl="0" lvl="0" indent="-355600" marL="4572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2000" lang="es"/>
              <a:t>    App Secret</a:t>
            </a:r>
          </a:p>
          <a:p>
            <a:pPr rtl="0" lvl="0">
              <a:lnSpc>
                <a:spcPct val="100000"/>
              </a:lnSpc>
              <a:spcBef>
                <a:spcPts val="600"/>
              </a:spcBef>
              <a:buNone/>
            </a:pPr>
            <a:r>
              <a:t/>
            </a:r>
            <a:endParaRPr sz="2000"/>
          </a:p>
          <a:p>
            <a:pPr rtl="0" lvl="0">
              <a:lnSpc>
                <a:spcPct val="100000"/>
              </a:lnSpc>
              <a:spcBef>
                <a:spcPts val="600"/>
              </a:spcBef>
              <a:buNone/>
            </a:pPr>
            <a:r>
              <a:t/>
            </a:r>
            <a:endParaRPr sz="2000" i="1"/>
          </a:p>
        </p:txBody>
      </p:sp>
      <p:sp>
        <p:nvSpPr>
          <p:cNvPr id="170" name="Shape 170"/>
          <p:cNvSpPr/>
          <p:nvPr/>
        </p:nvSpPr>
        <p:spPr>
          <a:xfrm>
            <a:off y="2591050" x="1113375"/>
            <a:ext cy="452100" cx="69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 txBox="1"/>
          <p:nvPr/>
        </p:nvSpPr>
        <p:spPr>
          <a:xfrm>
            <a:off y="4667100" x="457200"/>
            <a:ext cy="2145299" cx="695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spAutoFit/>
          </a:bodyPr>
          <a:lstStyle/>
          <a:p>
            <a:pPr rtl="0" lvl="0">
              <a:spcBef>
                <a:spcPts val="600"/>
              </a:spcBef>
              <a:buNone/>
            </a:pPr>
            <a:r>
              <a:rPr sz="2000" lang="es" i="1">
                <a:solidFill>
                  <a:schemeClr val="dk1"/>
                </a:solidFill>
              </a:rPr>
              <a:t>TIP</a:t>
            </a:r>
          </a:p>
          <a:p>
            <a:pPr rtl="0" lvl="0" indent="-355600" marL="4572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s" i="1">
                <a:solidFill>
                  <a:schemeClr val="dk1"/>
                </a:solidFill>
              </a:rPr>
              <a:t>Make sure “Stream post URL security” is Off</a:t>
            </a:r>
            <a:r>
              <a:rPr sz="2000" lang="es">
                <a:solidFill>
                  <a:schemeClr val="dk1"/>
                </a:solidFill>
              </a:rPr>
              <a:t>This setting allows Url Shorteners usage, or a different domains.</a:t>
            </a:r>
          </a:p>
        </p:txBody>
      </p:sp>
      <p:sp>
        <p:nvSpPr>
          <p:cNvPr id="172" name="Shape 172"/>
          <p:cNvSpPr txBox="1"/>
          <p:nvPr>
            <p:ph type="title"/>
          </p:nvPr>
        </p:nvSpPr>
        <p:spPr>
          <a:xfrm>
            <a:off y="438674" x="457200"/>
            <a:ext cy="10131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s"/>
              <a:t>Add channel / Facebook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s"/>
              <a:t>Create a Facebook App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y="438675" x="264575"/>
            <a:ext cy="8772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s"/>
              <a:t>Add channel / Facebook 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9350" x="7584050"/>
            <a:ext cy="1219200" cx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y="1417250" x="264575"/>
            <a:ext cy="4333199" cx="85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 indent="-368300" marL="4572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2200" lang="es"/>
              <a:t>Back to the channel configuration</a:t>
            </a:r>
          </a:p>
          <a:p>
            <a:pPr rtl="0" lvl="0" indent="-368300" marL="4572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2200" lang="es"/>
              <a:t>Fill the form: App Id, and App Secret</a:t>
            </a:r>
          </a:p>
          <a:p>
            <a:pPr rtl="0" lvl="0" indent="-368300" marL="4572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2200" lang="es">
                <a:solidFill>
                  <a:schemeClr val="dk1"/>
                </a:solidFill>
              </a:rPr>
              <a:t>Continue with steps: 2. Authorization and 3. Channel Selection</a:t>
            </a:r>
          </a:p>
          <a:p>
            <a:pPr rtl="0" lvl="0">
              <a:lnSpc>
                <a:spcPct val="100000"/>
              </a:lnSpc>
              <a:spcBef>
                <a:spcPts val="600"/>
              </a:spcBef>
              <a:buNone/>
            </a:pPr>
            <a:r>
              <a:t/>
            </a:r>
            <a:endParaRPr sz="2200"/>
          </a:p>
          <a:p>
            <a:pPr rtl="0" lvl="0">
              <a:lnSpc>
                <a:spcPct val="100000"/>
              </a:lnSpc>
              <a:spcBef>
                <a:spcPts val="600"/>
              </a:spcBef>
              <a:buNone/>
            </a:pPr>
            <a:r>
              <a:t/>
            </a:r>
            <a:endParaRPr sz="2200"/>
          </a:p>
        </p:txBody>
      </p:sp>
      <p:pic>
        <p:nvPicPr>
          <p:cNvPr id="181" name="Shape 1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866645" x="1736895"/>
            <a:ext cy="3296624" cx="5670201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y="427045" x="457200"/>
            <a:ext cy="7037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Add channel / Facebook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y="1600200" x="457200"/>
            <a:ext cy="795599" cx="84377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3810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400" lang="es"/>
              <a:t>Step 2: Authorize the App in the Facebook Account 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9350" x="7584050"/>
            <a:ext cy="1219200" cx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/>
          <p:nvPr/>
        </p:nvSpPr>
        <p:spPr>
          <a:xfrm>
            <a:off y="3625312" x="2971450"/>
            <a:ext cy="424199" cx="3977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/>
        </p:nvSpPr>
        <p:spPr>
          <a:xfrm>
            <a:off y="3625325" x="6005587"/>
            <a:ext cy="424199" cx="3977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2" name="Shape 1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877623" x="457200"/>
            <a:ext cy="2125949" cx="2356925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  <p:pic>
        <p:nvPicPr>
          <p:cNvPr id="193" name="Shape 1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2877624" x="3526589"/>
            <a:ext cy="2125950" cx="2351723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  <p:pic>
        <p:nvPicPr>
          <p:cNvPr id="194" name="Shape 1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2905750" x="6590800"/>
            <a:ext cy="2069690" cx="2299650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y="427045" x="457200"/>
            <a:ext cy="7037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Add channel / Facebook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y="1600200" x="457200"/>
            <a:ext cy="4967700" cx="85941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3810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400" lang="es"/>
              <a:t>After the authorization, the Facebook application provides the Access Token to validate and fill the User-ID.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9350" x="7584050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939150" x="1865587"/>
            <a:ext cy="3194650" cx="5412825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y="427045" x="457200"/>
            <a:ext cy="7037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Add channel / Facebook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y="1600200" x="457200"/>
            <a:ext cy="4967700" cx="84377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3810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400" lang="es"/>
              <a:t>Validate the Access token and the User ID will be filled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9350" x="7584050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485825" x="2054137"/>
            <a:ext cy="3818224" cx="5035725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y="332844" x="179800"/>
            <a:ext cy="5804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s"/>
              <a:t>How to AutoTweet from Joomla in 5 minutes</a:t>
            </a:r>
          </a:p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In this presentation, we are going to show how you can </a:t>
            </a:r>
            <a:r>
              <a:rPr b="1" lang="es"/>
              <a:t>AutoTweet</a:t>
            </a:r>
            <a:r>
              <a:rPr lang="es"/>
              <a:t> </a:t>
            </a:r>
            <a:r>
              <a:rPr lang="es" i="1"/>
              <a:t>from Joomla to Facebook, Twitter, or LinkedIn.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i="1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i="1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i="1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i="1"/>
          </a:p>
          <a:p>
            <a:pPr>
              <a:spcBef>
                <a:spcPts val="0"/>
              </a:spcBef>
              <a:buNone/>
            </a:pPr>
            <a:r>
              <a:t/>
            </a:r>
            <a:endParaRPr i="1"/>
          </a:p>
        </p:txBody>
      </p:sp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316900" x="7587450"/>
            <a:ext cy="1219200" cx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/>
          <p:nvPr/>
        </p:nvSpPr>
        <p:spPr>
          <a:xfrm>
            <a:off y="4341150" x="701250"/>
            <a:ext cy="879599" cx="7559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s"/>
              <a:t>If you are looking for Google+ Moments channel support:</a:t>
            </a:r>
            <a:r>
              <a:rPr u="sng" lang="es">
                <a:solidFill>
                  <a:srgbClr val="185DA2"/>
                </a:solidFill>
                <a:hlinkClick r:id="rId4"/>
              </a:rPr>
              <a:t>www.extly.com/autotweetng-joocial-publishing-to-gplus-profiles-and-pages.html</a:t>
            </a:r>
          </a:p>
          <a:p>
            <a:pPr algn="ctr" rtl="0" lvl="0">
              <a:spcBef>
                <a:spcPts val="0"/>
              </a:spcBef>
              <a:buNone/>
            </a:pPr>
          </a:p>
          <a:p>
            <a:pPr algn="ctr" rtl="0" lvl="0">
              <a:spcBef>
                <a:spcPts val="0"/>
              </a:spcBef>
              <a:buNone/>
            </a:pPr>
            <a:r>
              <a:rPr lang="es"/>
              <a:t>Product Page: </a:t>
            </a:r>
            <a:r>
              <a:rPr u="sng" lang="es">
                <a:solidFill>
                  <a:schemeClr val="hlink"/>
                </a:solidFill>
                <a:hlinkClick r:id="rId5"/>
              </a:rPr>
              <a:t>http://www.extly.com/autotweet-ng-pro.html</a:t>
            </a:r>
          </a:p>
          <a:p>
            <a:pPr algn="ctr" rtl="0" lvl="0">
              <a:spcBef>
                <a:spcPts val="0"/>
              </a:spcBef>
              <a:buNone/>
            </a:pPr>
            <a:r>
              <a:rPr lang="es"/>
              <a:t>Support: </a:t>
            </a:r>
            <a:r>
              <a:rPr u="sng" lang="es">
                <a:solidFill>
                  <a:srgbClr val="185DA2"/>
                </a:solidFill>
                <a:hlinkClick r:id="rId6"/>
              </a:rPr>
              <a:t>http://support.extly.com</a:t>
            </a:r>
            <a:br>
              <a:rPr lang="es"/>
            </a:br>
            <a:r>
              <a:rPr lang="es"/>
              <a:t>Community Forum Support: </a:t>
            </a:r>
            <a:r>
              <a:rPr u="sng" lang="es">
                <a:solidFill>
                  <a:srgbClr val="185DA2"/>
                </a:solidFill>
                <a:hlinkClick r:id="rId7"/>
              </a:rPr>
              <a:t>http://www.extly.com/forum/index.html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y="427045" x="457200"/>
            <a:ext cy="7037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Add channel / Facebook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y="1600200" x="457200"/>
            <a:ext cy="1348499" cx="84377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36363"/>
              <a:buFont typeface="Courier New"/>
              <a:buChar char="o"/>
            </a:pPr>
            <a:r>
              <a:rPr sz="2200" lang="es"/>
              <a:t>Select the specific Facebook channel (Page, group, or profile)</a:t>
            </a:r>
          </a:p>
          <a:p>
            <a:pPr rtl="0" lvl="0" indent="-419100" marL="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36363"/>
              <a:buFont typeface="Courier New"/>
              <a:buChar char="o"/>
            </a:pPr>
            <a:r>
              <a:rPr sz="2200" lang="es"/>
              <a:t>Validate Channel and Save</a:t>
            </a:r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9350" x="7584050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851425" x="2444337"/>
            <a:ext cy="3533599" cx="4463524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y="427045" x="457200"/>
            <a:ext cy="7037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Add channel / Facebook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y="1600200" x="457200"/>
            <a:ext cy="4967700" cx="84377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algn="ctr" rtl="0" lv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/>
              <a:t>AutoTweetNG is ready to publish!</a:t>
            </a:r>
          </a:p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200" lang="es"/>
              <a:t>A new authorization Access token has been granted.</a:t>
            </a:r>
          </a:p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200" lang="es"/>
              <a:t>A new Facebook Channel has been created.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rPr sz="2200" lang="es"/>
              <a:t>By default, all new articles are going to be published to Facebook.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9350" x="7584050"/>
            <a:ext cy="1219200" cx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y="427045" x="457200"/>
            <a:ext cy="7037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Add channel / Twitter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y="1600200" x="457200"/>
            <a:ext cy="4967700" cx="84377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36363"/>
              <a:buFont typeface="Courier New"/>
              <a:buChar char="o"/>
            </a:pPr>
            <a:r>
              <a:rPr sz="2200" lang="es"/>
              <a:t>Assign channel type and data</a:t>
            </a:r>
          </a:p>
          <a:p>
            <a:pPr rtl="0" lvl="0" indent="-419100" marL="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36363"/>
              <a:buFont typeface="Courier New"/>
              <a:buChar char="o"/>
            </a:pPr>
            <a:r>
              <a:rPr sz="2200" lang="es"/>
              <a:t>Create your Twitter Authorization App</a:t>
            </a:r>
          </a:p>
          <a:p>
            <a:pPr rtl="0" lvl="0" indent="-419100" marL="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36363"/>
              <a:buFont typeface="Courier New"/>
              <a:buChar char="o"/>
            </a:pPr>
            <a:r>
              <a:rPr sz="2200" lang="es"/>
              <a:t>Assign Channel details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9350" x="755152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290100" x="1850649"/>
            <a:ext cy="3167725" cx="5442725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y="427045" x="457200"/>
            <a:ext cy="7037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Add channel / Twitter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y="1447800" x="457200"/>
            <a:ext cy="4967700" cx="84377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200" lang="es"/>
              <a:t>Login at </a:t>
            </a:r>
            <a:r>
              <a:rPr u="sng" sz="2200" lang="es">
                <a:solidFill>
                  <a:schemeClr val="hlink"/>
                </a:solidFill>
                <a:hlinkClick r:id="rId3"/>
              </a:rPr>
              <a:t>https://dev.twitter.com/</a:t>
            </a:r>
            <a:r>
              <a:rPr sz="2200" lang="es"/>
              <a:t> with your Twitter username and password</a:t>
            </a:r>
          </a:p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200" lang="es"/>
              <a:t>Go to My applications and create an application to start using the Twitter API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69350" x="7551525"/>
            <a:ext cy="1219200" cx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/>
          <p:nvPr/>
        </p:nvSpPr>
        <p:spPr>
          <a:xfrm>
            <a:off y="3851500" x="7085075"/>
            <a:ext cy="452100" cx="5391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8" name="Shape 2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3603800" x="1752530"/>
            <a:ext cy="3116124" cx="5332545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95750" x="2379737"/>
            <a:ext cy="3939374" cx="5060075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  <p:sp>
        <p:nvSpPr>
          <p:cNvPr id="254" name="Shape 254"/>
          <p:cNvSpPr txBox="1"/>
          <p:nvPr>
            <p:ph type="title"/>
          </p:nvPr>
        </p:nvSpPr>
        <p:spPr>
          <a:xfrm>
            <a:off y="427045" x="457200"/>
            <a:ext cy="7037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Add channel / Twitter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y="1600200" x="457200"/>
            <a:ext cy="4967700" cx="84377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368300" marL="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200" lang="es"/>
              <a:t>Go to Permissions tab, Access </a:t>
            </a:r>
            <a:r>
              <a:rPr b="1" sz="2200" lang="es"/>
              <a:t>must be</a:t>
            </a:r>
            <a:r>
              <a:rPr sz="2200" lang="es"/>
              <a:t> Read and Write 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256" name="Shape 2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69350" x="7551525"/>
            <a:ext cy="1219200" cx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/>
          <p:nvPr/>
        </p:nvSpPr>
        <p:spPr>
          <a:xfrm>
            <a:off y="4390600" x="1959450"/>
            <a:ext cy="415200" cx="63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60362" x="388200"/>
            <a:ext cy="4766974" cx="4642849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  <p:sp>
        <p:nvSpPr>
          <p:cNvPr id="264" name="Shape 264"/>
          <p:cNvSpPr txBox="1"/>
          <p:nvPr>
            <p:ph type="title"/>
          </p:nvPr>
        </p:nvSpPr>
        <p:spPr>
          <a:xfrm>
            <a:off y="427045" x="457200"/>
            <a:ext cy="7037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Add channel / Twitter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y="1660000" x="5031050"/>
            <a:ext cy="4967700" cx="37833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368300" marL="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200" lang="es"/>
              <a:t>You already have your Keys, check API Keys Tab, OAuth settings.</a:t>
            </a:r>
          </a:p>
          <a:p>
            <a:pPr rtl="0" lvl="0" indent="-368300" marL="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200" lang="es"/>
              <a:t>Press "Create my access token"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  <p:pic>
        <p:nvPicPr>
          <p:cNvPr id="266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69350" x="7551525"/>
            <a:ext cy="1219200" cx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/>
          <p:nvPr/>
        </p:nvSpPr>
        <p:spPr>
          <a:xfrm>
            <a:off y="6304000" x="212425"/>
            <a:ext cy="323700" cx="4778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y="427045" x="457200"/>
            <a:ext cy="7037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Add channel / Twitter</a:t>
            </a:r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y="1600200" x="457200"/>
            <a:ext cy="4967700" cx="84377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368300" marL="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200" lang="es"/>
              <a:t>Copy and paste your keys in the channel data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9350" x="7551525"/>
            <a:ext cy="1219200" cx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/>
          <p:nvPr/>
        </p:nvSpPr>
        <p:spPr>
          <a:xfrm>
            <a:off y="3030900" x="1524275"/>
            <a:ext cy="237599" cx="52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/>
        </p:nvSpPr>
        <p:spPr>
          <a:xfrm>
            <a:off y="3310200" x="1524275"/>
            <a:ext cy="237599" cx="52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/>
        </p:nvSpPr>
        <p:spPr>
          <a:xfrm>
            <a:off y="5727150" x="1524275"/>
            <a:ext cy="237599" cx="52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/>
        </p:nvSpPr>
        <p:spPr>
          <a:xfrm>
            <a:off y="5964750" x="1524275"/>
            <a:ext cy="237599" cx="52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1" name="Shape 2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284775" x="2171725"/>
            <a:ext cy="4342924" cx="4040449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04800" x="1580100"/>
            <a:ext cy="3451175" cx="5983800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  <p:sp>
        <p:nvSpPr>
          <p:cNvPr id="287" name="Shape 287"/>
          <p:cNvSpPr txBox="1"/>
          <p:nvPr>
            <p:ph type="title"/>
          </p:nvPr>
        </p:nvSpPr>
        <p:spPr>
          <a:xfrm>
            <a:off y="427045" x="457200"/>
            <a:ext cy="7037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Add channel / Twitter</a:t>
            </a:r>
          </a:p>
        </p:txBody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y="1600200" x="457200"/>
            <a:ext cy="1104600" cx="84377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368300" marL="4572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200" lang="es"/>
              <a:t>Copy and paste your keys and token in channel details</a:t>
            </a:r>
          </a:p>
          <a:p>
            <a:pPr rtl="0" lvl="0" indent="-368300" marL="4572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200" lang="es"/>
              <a:t>Click on Validate and the User ID will be filled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289" name="Shape 2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69350" x="7551525"/>
            <a:ext cy="1219200" cx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/>
          <p:nvPr/>
        </p:nvSpPr>
        <p:spPr>
          <a:xfrm>
            <a:off y="5320775" x="4118675"/>
            <a:ext cy="307199" cx="409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y="427045" x="457200"/>
            <a:ext cy="7037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Add channel / Twitter</a:t>
            </a:r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y="1600200" x="457200"/>
            <a:ext cy="4967700" cx="84377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algn="ctr" rtl="0" lv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36666"/>
              <a:buNone/>
            </a:pPr>
            <a:r>
              <a:rPr b="1" lang="es"/>
              <a:t>AutoTweetNG is ready to publish!</a:t>
            </a:r>
          </a:p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200" lang="es"/>
              <a:t>A new Twitter App, keys and tokens have been created.</a:t>
            </a:r>
          </a:p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200" lang="es"/>
              <a:t>A new Twitter Channel has been created.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t/>
            </a:r>
            <a:endParaRPr sz="2200"/>
          </a:p>
          <a:p>
            <a:pPr rtl="0" lv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50000"/>
              <a:buNone/>
            </a:pPr>
            <a:r>
              <a:rPr sz="2200" lang="es"/>
              <a:t>By default, all new articles are going to be published to Twitter.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9350" x="7551525"/>
            <a:ext cy="1219200" cx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y="427045" x="457200"/>
            <a:ext cy="7037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Add channel / LinkedIn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y="1600200" x="457200"/>
            <a:ext cy="4967700" cx="84377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200" lang="es"/>
              <a:t>Every Profile, or Group is a different channel.</a:t>
            </a:r>
          </a:p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200" lang="es"/>
              <a:t>A channel access requires the account authorization.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t/>
            </a:r>
            <a:endParaRPr sz="2200"/>
          </a:p>
          <a:p>
            <a:pPr rtl="0" lv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t/>
            </a:r>
            <a:endParaRPr sz="2200"/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9350" x="7543800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990800" x="1516950"/>
            <a:ext cy="3636899" cx="61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y="427045" x="457200"/>
            <a:ext cy="7037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Prerequisites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1974575" x="457200"/>
            <a:ext cy="45933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200" lang="es"/>
              <a:t>AutoTweetNG Free or PRO v7 or superior</a:t>
            </a:r>
          </a:p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200" lang="es"/>
              <a:t>A Facebook account</a:t>
            </a:r>
          </a:p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200" lang="es"/>
              <a:t>A Twitter account</a:t>
            </a:r>
          </a:p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200" lang="es"/>
              <a:t>A LinkedIn account</a:t>
            </a:r>
          </a:p>
          <a:p>
            <a:pPr rtl="0" lvl="0" indent="-368300" marL="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200" lang="es"/>
              <a:t>System requirements: 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2200" lang="es"/>
              <a:t>        - Joomla 2.5 / Joomla 3.0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2200" lang="es"/>
              <a:t>        -  PHP 5.3 or superior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2200" lang="es"/>
              <a:t>        -  MySQL 5.5, or superior (recommended)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528475" x="3536650"/>
            <a:ext cy="402300" cx="4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127650" x="3297224"/>
            <a:ext cy="333950" cx="33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3579300" x="3460449"/>
            <a:ext cy="402300" cx="40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y="427045" x="457200"/>
            <a:ext cy="7037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Add channel / LinkedIn</a:t>
            </a:r>
          </a:p>
        </p:txBody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y="1600200" x="4078125"/>
            <a:ext cy="4967700" cx="48167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200" lang="es"/>
              <a:t>Login at </a:t>
            </a:r>
            <a:r>
              <a:rPr u="sng" sz="2200" lang="es">
                <a:solidFill>
                  <a:schemeClr val="hlink"/>
                </a:solidFill>
                <a:hlinkClick r:id="rId3"/>
              </a:rPr>
              <a:t>https://developer.linkedin.com/</a:t>
            </a:r>
            <a:r>
              <a:rPr sz="2200" lang="es"/>
              <a:t> with your LinkedIn username and password </a:t>
            </a:r>
          </a:p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200" lang="es"/>
              <a:t>Go to API Keys and click on Add New Application</a:t>
            </a:r>
          </a:p>
        </p:txBody>
      </p:sp>
      <p:pic>
        <p:nvPicPr>
          <p:cNvPr id="315" name="Shape 3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69350" x="7543800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1920725" x="311501"/>
            <a:ext cy="4459524" cx="376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y="427045" x="457200"/>
            <a:ext cy="7037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Add channel / LinkedIn</a:t>
            </a:r>
          </a:p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y="1600200" x="4078125"/>
            <a:ext cy="4967700" cx="48167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25000"/>
              <a:buFont typeface="Courier New"/>
              <a:buChar char="o"/>
            </a:pPr>
            <a:r>
              <a:rPr sz="2400" lang="es"/>
              <a:t>You have your Keys &amp; Tokens</a:t>
            </a:r>
          </a:p>
          <a:p>
            <a:pPr rtl="0" lvl="0" indent="-3810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400" lang="es"/>
              <a:t>Remember to enable these permissions</a:t>
            </a:r>
          </a:p>
        </p:txBody>
      </p:sp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9350" x="7543800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891300" x="630050"/>
            <a:ext cy="4385500" cx="3237425"/>
          </a:xfrm>
          <a:prstGeom prst="rect">
            <a:avLst/>
          </a:prstGeom>
          <a:noFill/>
          <a:ln w="9525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  <p:pic>
        <p:nvPicPr>
          <p:cNvPr id="327" name="Shape 3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3713450" x="4217775"/>
            <a:ext cy="1015200" cx="4677150"/>
          </a:xfrm>
          <a:prstGeom prst="rect">
            <a:avLst/>
          </a:prstGeom>
          <a:noFill/>
          <a:ln w="9525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1" name="Shape 3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y="427045" x="457200"/>
            <a:ext cy="7037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Add channel / LinkedIn</a:t>
            </a:r>
          </a:p>
        </p:txBody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y="1600200" x="595925"/>
            <a:ext cy="4967700" cx="82992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368300" marL="4572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200" lang="es"/>
              <a:t>Copy and paste your keys in the channel data</a:t>
            </a:r>
          </a:p>
          <a:p>
            <a:pPr rtl="0" lvl="0" indent="-368300" marL="4572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200" lang="es"/>
              <a:t>Click on Validate and the User ID will be filled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334" name="Shape 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9350" x="7543800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837250" x="1450800"/>
            <a:ext cy="3509224" cx="574634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/>
          <p:nvPr/>
        </p:nvSpPr>
        <p:spPr>
          <a:xfrm>
            <a:off y="5732975" x="3420450"/>
            <a:ext cy="277500" cx="53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38" name="Shape 3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3602250" x="3885525"/>
            <a:ext cy="268475" cx="108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y="427045" x="457200"/>
            <a:ext cy="7037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Add channel / LinkedIn</a:t>
            </a:r>
          </a:p>
        </p:txBody>
      </p:sp>
      <p:pic>
        <p:nvPicPr>
          <p:cNvPr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9350" x="7543800"/>
            <a:ext cy="1219200" cx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/>
          <p:nvPr>
            <p:ph idx="1" type="body"/>
          </p:nvPr>
        </p:nvSpPr>
        <p:spPr>
          <a:xfrm>
            <a:off y="1600200" x="457200"/>
            <a:ext cy="4967700" cx="84377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algn="ctr" rtl="0" lv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36666"/>
              <a:buNone/>
            </a:pPr>
            <a:r>
              <a:rPr b="1" lang="es"/>
              <a:t>AutoTweetNG is ready to publish!</a:t>
            </a:r>
          </a:p>
          <a:p>
            <a:pPr algn="ctr" rtl="0" lv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t/>
            </a:r>
            <a:endParaRPr b="1"/>
          </a:p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200" lang="es"/>
              <a:t>A new LinkedIn App, Keys and tokens have been created.</a:t>
            </a:r>
          </a:p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200" lang="es"/>
              <a:t>A new LinkedIn Channel has been created.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rtl="0" lv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50000"/>
              <a:buNone/>
            </a:pPr>
            <a:r>
              <a:rPr sz="2200" lang="es"/>
              <a:t>By default, all new articles are going to be published to LinkedIn.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0" name="Shape 3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1" name="Shape 351"/>
          <p:cNvSpPr/>
          <p:nvPr/>
        </p:nvSpPr>
        <p:spPr>
          <a:xfrm>
            <a:off y="3668550" x="2651175"/>
            <a:ext cy="2494499" cx="3669899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 txBox="1"/>
          <p:nvPr>
            <p:ph type="title"/>
          </p:nvPr>
        </p:nvSpPr>
        <p:spPr>
          <a:xfrm>
            <a:off y="427045" x="457200"/>
            <a:ext cy="7037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Create a test article</a:t>
            </a:r>
          </a:p>
        </p:txBody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y="1676400" x="457200"/>
            <a:ext cy="2015100" cx="845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rPr sz="2200" lang="es"/>
              <a:t>1. Create an article						4. Check the Posts list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rPr sz="2200" lang="es"/>
              <a:t>2. Check the Requests list				5. Check Facebook,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rPr sz="2200" lang="es"/>
              <a:t>3. Wait 3 minutes, visit the frontpage		Twitter, or LinkedIn</a:t>
            </a:r>
          </a:p>
        </p:txBody>
      </p:sp>
      <p:pic>
        <p:nvPicPr>
          <p:cNvPr id="354" name="Shape 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608950" x="7572375"/>
            <a:ext cy="609600" cx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282475" x="7572375"/>
            <a:ext cy="609600" cx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Shape 3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4955987" x="7565200"/>
            <a:ext cy="609600" cx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5629525" x="7572375"/>
            <a:ext cy="609600" cx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Shape 3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3793247" x="4041625"/>
            <a:ext cy="1060725" cx="1060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9" name="Shape 359"/>
          <p:cNvGrpSpPr/>
          <p:nvPr/>
        </p:nvGrpSpPr>
        <p:grpSpPr>
          <a:xfrm>
            <a:off y="4853975" x="3011287"/>
            <a:ext cy="533399" cx="1366053"/>
            <a:chOff y="4706975" x="2358837"/>
            <a:chExt cy="533399" cx="1366053"/>
          </a:xfrm>
        </p:grpSpPr>
        <p:sp>
          <p:nvSpPr>
            <p:cNvPr id="360" name="Shape 360"/>
            <p:cNvSpPr txBox="1"/>
            <p:nvPr/>
          </p:nvSpPr>
          <p:spPr>
            <a:xfrm>
              <a:off y="4706975" x="2606190"/>
              <a:ext cy="533399" cx="1118700"/>
            </a:xfrm>
            <a:prstGeom prst="rect">
              <a:avLst/>
            </a:prstGeom>
            <a:noFill/>
            <a:ln>
              <a:noFill/>
            </a:ln>
          </p:spPr>
          <p:txBody>
            <a:bodyPr bIns="91425" rIns="91425" lIns="91425" tIns="91425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s"/>
                <a:t>Requests</a:t>
              </a:r>
            </a:p>
          </p:txBody>
        </p:sp>
        <p:pic>
          <p:nvPicPr>
            <p:cNvPr id="361" name="Shape 36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y="4772700" x="2358837"/>
              <a:ext cy="304800" cx="304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2" name="Shape 362"/>
          <p:cNvGrpSpPr/>
          <p:nvPr/>
        </p:nvGrpSpPr>
        <p:grpSpPr>
          <a:xfrm>
            <a:off y="5527500" x="4053894"/>
            <a:ext cy="533399" cx="1036205"/>
            <a:chOff y="5499500" x="2064219"/>
            <a:chExt cy="533399" cx="1036205"/>
          </a:xfrm>
        </p:grpSpPr>
        <p:sp>
          <p:nvSpPr>
            <p:cNvPr id="363" name="Shape 363"/>
            <p:cNvSpPr txBox="1"/>
            <p:nvPr/>
          </p:nvSpPr>
          <p:spPr>
            <a:xfrm>
              <a:off y="5499500" x="2322525"/>
              <a:ext cy="533399" cx="777899"/>
            </a:xfrm>
            <a:prstGeom prst="rect">
              <a:avLst/>
            </a:prstGeom>
            <a:noFill/>
            <a:ln>
              <a:noFill/>
            </a:ln>
          </p:spPr>
          <p:txBody>
            <a:bodyPr bIns="91425" rIns="91425" lIns="91425" tIns="91425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s"/>
                <a:t>Rules</a:t>
              </a:r>
            </a:p>
          </p:txBody>
        </p:sp>
        <p:pic>
          <p:nvPicPr>
            <p:cNvPr id="364" name="Shape 36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y="5576271" x="2064219"/>
              <a:ext cy="304800" cx="304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5" name="Shape 365"/>
          <p:cNvGrpSpPr/>
          <p:nvPr/>
        </p:nvGrpSpPr>
        <p:grpSpPr>
          <a:xfrm>
            <a:off y="4853975" x="5102375"/>
            <a:ext cy="533399" cx="1025224"/>
            <a:chOff y="4625375" x="5186475"/>
            <a:chExt cy="533399" cx="1025224"/>
          </a:xfrm>
        </p:grpSpPr>
        <p:sp>
          <p:nvSpPr>
            <p:cNvPr id="366" name="Shape 366"/>
            <p:cNvSpPr txBox="1"/>
            <p:nvPr/>
          </p:nvSpPr>
          <p:spPr>
            <a:xfrm>
              <a:off y="4625375" x="5433800"/>
              <a:ext cy="533399" cx="777899"/>
            </a:xfrm>
            <a:prstGeom prst="rect">
              <a:avLst/>
            </a:prstGeom>
            <a:noFill/>
            <a:ln>
              <a:noFill/>
            </a:ln>
          </p:spPr>
          <p:txBody>
            <a:bodyPr bIns="91425" rIns="91425" lIns="91425" tIns="91425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s"/>
                <a:t>Posts</a:t>
              </a:r>
            </a:p>
          </p:txBody>
        </p:sp>
        <p:pic>
          <p:nvPicPr>
            <p:cNvPr id="367" name="Shape 36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y="4695848" x="5186475"/>
              <a:ext cy="304800" cx="304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8" name="Shape 368"/>
          <p:cNvGrpSpPr/>
          <p:nvPr/>
        </p:nvGrpSpPr>
        <p:grpSpPr>
          <a:xfrm>
            <a:off y="4056912" x="1305465"/>
            <a:ext cy="533399" cx="1214234"/>
            <a:chOff y="4774000" x="976965"/>
            <a:chExt cy="533399" cx="1214234"/>
          </a:xfrm>
        </p:grpSpPr>
        <p:sp>
          <p:nvSpPr>
            <p:cNvPr id="369" name="Shape 369"/>
            <p:cNvSpPr txBox="1"/>
            <p:nvPr/>
          </p:nvSpPr>
          <p:spPr>
            <a:xfrm>
              <a:off y="4774000" x="1248900"/>
              <a:ext cy="533399" cx="942299"/>
            </a:xfrm>
            <a:prstGeom prst="rect">
              <a:avLst/>
            </a:prstGeom>
            <a:noFill/>
            <a:ln>
              <a:noFill/>
            </a:ln>
          </p:spPr>
          <p:txBody>
            <a:bodyPr bIns="91425" rIns="91425" lIns="91425" tIns="91425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s"/>
                <a:t>Plugins</a:t>
              </a:r>
            </a:p>
          </p:txBody>
        </p:sp>
        <p:pic>
          <p:nvPicPr>
            <p:cNvPr id="370" name="Shape 370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y="4850200" x="976965"/>
              <a:ext cy="304800" cx="3048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1" name="Shape 37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y="4601475" x="457187"/>
            <a:ext cy="628650" cx="733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2" name="Shape 372"/>
          <p:cNvGrpSpPr/>
          <p:nvPr/>
        </p:nvGrpSpPr>
        <p:grpSpPr>
          <a:xfrm>
            <a:off y="5527500" x="1305484"/>
            <a:ext cy="533399" cx="973715"/>
            <a:chOff y="5337000" x="1348809"/>
            <a:chExt cy="533399" cx="973715"/>
          </a:xfrm>
        </p:grpSpPr>
        <p:pic>
          <p:nvPicPr>
            <p:cNvPr id="373" name="Shape 37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y="5402244" x="1348809"/>
              <a:ext cy="304800" cx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4" name="Shape 374"/>
            <p:cNvSpPr txBox="1"/>
            <p:nvPr/>
          </p:nvSpPr>
          <p:spPr>
            <a:xfrm>
              <a:off y="5337000" x="1589025"/>
              <a:ext cy="533399" cx="733499"/>
            </a:xfrm>
            <a:prstGeom prst="rect">
              <a:avLst/>
            </a:prstGeom>
            <a:noFill/>
            <a:ln>
              <a:noFill/>
            </a:ln>
          </p:spPr>
          <p:txBody>
            <a:bodyPr bIns="91425" rIns="91425" lIns="91425" tIns="91425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s"/>
                <a:t>Feeds</a:t>
              </a:r>
            </a:p>
          </p:txBody>
        </p:sp>
      </p:grpSp>
      <p:cxnSp>
        <p:nvCxnSpPr>
          <p:cNvPr id="375" name="Shape 375"/>
          <p:cNvCxnSpPr/>
          <p:nvPr/>
        </p:nvCxnSpPr>
        <p:spPr>
          <a:xfrm flipH="1">
            <a:off y="5170925" x="1988500"/>
            <a:ext cy="356700" cx="892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triangle"/>
            <a:tailEnd w="lg" len="lg" type="none"/>
          </a:ln>
        </p:spPr>
      </p:cxnSp>
      <p:cxnSp>
        <p:nvCxnSpPr>
          <p:cNvPr id="376" name="Shape 376"/>
          <p:cNvCxnSpPr>
            <a:endCxn id="369" idx="2"/>
          </p:cNvCxnSpPr>
          <p:nvPr/>
        </p:nvCxnSpPr>
        <p:spPr>
          <a:xfrm rot="10800000">
            <a:off y="4590312" x="2048549"/>
            <a:ext cy="250500" cx="810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triangle"/>
            <a:tailEnd w="lg" len="lg" type="none"/>
          </a:ln>
        </p:spPr>
      </p:cxnSp>
      <p:cxnSp>
        <p:nvCxnSpPr>
          <p:cNvPr id="377" name="Shape 377"/>
          <p:cNvCxnSpPr/>
          <p:nvPr/>
        </p:nvCxnSpPr>
        <p:spPr>
          <a:xfrm>
            <a:off y="5346144" x="931384"/>
            <a:ext cy="295800" cx="328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triangle"/>
            <a:tailEnd w="lg" len="lg" type="none"/>
          </a:ln>
        </p:spPr>
      </p:cxnSp>
      <p:cxnSp>
        <p:nvCxnSpPr>
          <p:cNvPr id="378" name="Shape 378"/>
          <p:cNvCxnSpPr>
            <a:stCxn id="354" idx="1"/>
          </p:cNvCxnSpPr>
          <p:nvPr/>
        </p:nvCxnSpPr>
        <p:spPr>
          <a:xfrm flipH="1">
            <a:off y="3913750" x="6310275"/>
            <a:ext cy="961500" cx="1262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triangle"/>
            <a:tailEnd w="lg" len="lg" type="none"/>
          </a:ln>
        </p:spPr>
      </p:cxnSp>
      <p:cxnSp>
        <p:nvCxnSpPr>
          <p:cNvPr id="379" name="Shape 379"/>
          <p:cNvCxnSpPr>
            <a:stCxn id="355" idx="1"/>
          </p:cNvCxnSpPr>
          <p:nvPr/>
        </p:nvCxnSpPr>
        <p:spPr>
          <a:xfrm flipH="1">
            <a:off y="4587275" x="6321075"/>
            <a:ext cy="298800" cx="1251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triangle"/>
            <a:tailEnd w="lg" len="lg" type="none"/>
          </a:ln>
        </p:spPr>
      </p:cxnSp>
      <p:cxnSp>
        <p:nvCxnSpPr>
          <p:cNvPr id="380" name="Shape 380"/>
          <p:cNvCxnSpPr>
            <a:stCxn id="356" idx="1"/>
            <a:endCxn id="351" idx="3"/>
          </p:cNvCxnSpPr>
          <p:nvPr/>
        </p:nvCxnSpPr>
        <p:spPr>
          <a:xfrm rot="10800000">
            <a:off y="4915787" x="6321100"/>
            <a:ext cy="345000" cx="1244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triangle"/>
            <a:tailEnd w="lg" len="lg" type="none"/>
          </a:ln>
        </p:spPr>
      </p:cxnSp>
      <p:cxnSp>
        <p:nvCxnSpPr>
          <p:cNvPr id="381" name="Shape 381"/>
          <p:cNvCxnSpPr>
            <a:stCxn id="357" idx="1"/>
            <a:endCxn id="351" idx="3"/>
          </p:cNvCxnSpPr>
          <p:nvPr/>
        </p:nvCxnSpPr>
        <p:spPr>
          <a:xfrm rot="10800000">
            <a:off y="4915825" x="6321075"/>
            <a:ext cy="1018500" cx="1251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triangle"/>
            <a:tailEnd w="lg" len="lg" type="none"/>
          </a:ln>
        </p:spPr>
      </p:cxnSp>
      <p:cxnSp>
        <p:nvCxnSpPr>
          <p:cNvPr id="382" name="Shape 382"/>
          <p:cNvCxnSpPr/>
          <p:nvPr/>
        </p:nvCxnSpPr>
        <p:spPr>
          <a:xfrm rot="10800000" flipH="1">
            <a:off y="5072149" x="4262100"/>
            <a:ext cy="11100" cx="7158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383" name="Shape 383"/>
          <p:cNvSpPr/>
          <p:nvPr/>
        </p:nvSpPr>
        <p:spPr>
          <a:xfrm>
            <a:off y="5236625" x="4305425"/>
            <a:ext cy="297600" cx="624450"/>
          </a:xfrm>
          <a:custGeom>
            <a:pathLst>
              <a:path w="24978" extrusionOk="0" h="11904">
                <a:moveTo>
                  <a:pt y="0" x="0"/>
                </a:moveTo>
                <a:cubicBezTo>
                  <a:pt y="1971" x="2191"/>
                  <a:pt y="11538" x="8983"/>
                  <a:pt y="11831" x="13146"/>
                </a:cubicBezTo>
                <a:cubicBezTo>
                  <a:pt y="12123" x="17309"/>
                  <a:pt y="3432" x="23006"/>
                  <a:pt y="1753" x="24978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sp>
      <p:cxnSp>
        <p:nvCxnSpPr>
          <p:cNvPr id="384" name="Shape 384"/>
          <p:cNvCxnSpPr>
            <a:endCxn id="371" idx="0"/>
          </p:cNvCxnSpPr>
          <p:nvPr/>
        </p:nvCxnSpPr>
        <p:spPr>
          <a:xfrm flipH="1">
            <a:off y="4338374" x="823900"/>
            <a:ext cy="263100" cx="370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triangl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8" name="Shape 3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9" name="Shape 389"/>
          <p:cNvSpPr txBox="1"/>
          <p:nvPr>
            <p:ph idx="1" type="body"/>
          </p:nvPr>
        </p:nvSpPr>
        <p:spPr>
          <a:xfrm>
            <a:off y="1600200" x="457200"/>
            <a:ext cy="5192100" cx="84377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s"/>
              <a:t>There's always a delayed publication, caused by Social Channel API processing times. By default, only when front pages are visited Requests and Posts are processed by the Automator plugin (every 2-3 minutes). The processing modes are: </a:t>
            </a:r>
          </a:p>
          <a:p>
            <a:pPr rtl="0" indent="45720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s"/>
              <a:t>1. </a:t>
            </a:r>
            <a:r>
              <a:rPr b="1" sz="1400" lang="es"/>
              <a:t>Manual</a:t>
            </a:r>
            <a:r>
              <a:rPr sz="1400" lang="es"/>
              <a:t>, you can push a request of the queue </a:t>
            </a:r>
          </a:p>
          <a:p>
            <a:pPr rtl="0" lvl="0" indent="45720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s"/>
              <a:t>2. </a:t>
            </a:r>
            <a:r>
              <a:rPr b="1" sz="1400" lang="es"/>
              <a:t>Automator Plugin</a:t>
            </a:r>
            <a:r>
              <a:rPr sz="1400" lang="es"/>
              <a:t>, on front-site page load requests are processed</a:t>
            </a:r>
          </a:p>
          <a:p>
            <a:pPr rtl="0" indent="45720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s"/>
              <a:t>3. </a:t>
            </a:r>
            <a:r>
              <a:rPr b="1" sz="1400" lang="es"/>
              <a:t>Cronjob task</a:t>
            </a:r>
            <a:r>
              <a:rPr sz="1400" lang="es"/>
              <a:t>, for heavy loads, on periodic command line calls requests are processed</a:t>
            </a:r>
          </a:p>
          <a:p>
            <a:pPr rtl="0" lvl="0" indent="45720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s"/>
              <a:t>4. </a:t>
            </a:r>
            <a:r>
              <a:rPr b="1" sz="1400" lang="es"/>
              <a:t>Web Cronjob task</a:t>
            </a:r>
            <a:r>
              <a:rPr sz="1400" lang="es"/>
              <a:t>, to schedule a periodic page load to process requests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b="1" sz="1400" lang="es"/>
              <a:t>The Automator Plugin is the most common solution.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s"/>
              <a:t>To configure the Cronjob task, you must run the command line: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s"/>
              <a:t>Or, to run the Web cron job task (AutoTweetNG / Joomcial v7.3.1, or superior):</a:t>
            </a:r>
          </a:p>
          <a:p>
            <a:pPr rtl="0" indent="0" mar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rtl="0" lvl="0" indent="0" mar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s"/>
              <a:t>Enable and configure cronjob mode in AutoTweetNG backend parameters. </a:t>
            </a:r>
            <a:br>
              <a:rPr sz="1400" lang="es"/>
            </a:br>
            <a:r>
              <a:rPr sz="1400" lang="es"/>
              <a:t>                                         Options / Cronjob mode / Cron mode = On.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rPr sz="1400" lang="es"/>
              <a:t>Reference: </a:t>
            </a:r>
            <a:r>
              <a:rPr u="sng" sz="1400" lang="es">
                <a:solidFill>
                  <a:schemeClr val="hlink"/>
                </a:solidFill>
                <a:hlinkClick r:id="rId3"/>
              </a:rPr>
              <a:t>User Manual: Automating your social publishing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400"/>
          </a:p>
          <a:p>
            <a:pPr rtl="0" lv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400"/>
          </a:p>
          <a:p>
            <a:pPr rtl="0" lv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400"/>
          </a:p>
          <a:p>
            <a:pPr rtl="0" lv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400"/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sp>
        <p:nvSpPr>
          <p:cNvPr id="390" name="Shape 390"/>
          <p:cNvSpPr txBox="1"/>
          <p:nvPr>
            <p:ph type="title"/>
          </p:nvPr>
        </p:nvSpPr>
        <p:spPr>
          <a:xfrm>
            <a:off y="262650" x="457200"/>
            <a:ext cy="1096799" cx="7086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Advanced: Posting on page load vs cronjob task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y="4626400" x="361525"/>
            <a:ext cy="1096799" cx="8782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sz="1000" lang="es">
                <a:latin typeface="Courier New"/>
                <a:ea typeface="Courier New"/>
                <a:cs typeface="Courier New"/>
                <a:sym typeface="Courier New"/>
              </a:rPr>
              <a:t>php -f /[PATH_TO_JOOMLA_ROOT]/cli/autotweetstartcronjob.php</a:t>
            </a:r>
          </a:p>
          <a:p>
            <a:pPr algn="l" rtl="0">
              <a:spcBef>
                <a:spcPts val="0"/>
              </a:spcBef>
              <a:buNone/>
            </a:pPr>
            <a:r>
              <a:t/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algn="l" rtl="0">
              <a:spcBef>
                <a:spcPts val="0"/>
              </a:spcBef>
              <a:buNone/>
            </a:pPr>
            <a:r>
              <a:t/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algn="l" rtl="0">
              <a:spcBef>
                <a:spcPts val="0"/>
              </a:spcBef>
              <a:buNone/>
            </a:pPr>
            <a:r>
              <a:t/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algn="l" rtl="0">
              <a:spcBef>
                <a:spcPts val="0"/>
              </a:spcBef>
              <a:buNone/>
            </a:pPr>
            <a:r>
              <a:t/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algn="l">
              <a:spcBef>
                <a:spcPts val="0"/>
              </a:spcBef>
              <a:buNone/>
            </a:pPr>
            <a:r>
              <a:rPr sz="1000" lang="es">
                <a:latin typeface="Courier New"/>
                <a:ea typeface="Courier New"/>
                <a:cs typeface="Courier New"/>
                <a:sym typeface="Courier New"/>
              </a:rPr>
              <a:t>wget -O /dev/null "http://www.yoursite.com/index.php?option=com_autotweet&amp;view=cron&amp;task=run&amp;</a:t>
            </a:r>
            <a:r>
              <a:rPr b="1" sz="1000" lang="es">
                <a:latin typeface="Courier New"/>
                <a:ea typeface="Courier New"/>
                <a:cs typeface="Courier New"/>
                <a:sym typeface="Courier New"/>
              </a:rPr>
              <a:t>key=Secret</a:t>
            </a:r>
            <a:r>
              <a:rPr sz="1000" lang="es">
                <a:latin typeface="Courier New"/>
                <a:ea typeface="Courier New"/>
                <a:cs typeface="Courier New"/>
                <a:sym typeface="Courier New"/>
              </a:rPr>
              <a:t>"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5" name="Shape 3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96" name="Shape 3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Shape 397"/>
          <p:cNvSpPr txBox="1"/>
          <p:nvPr>
            <p:ph type="title"/>
          </p:nvPr>
        </p:nvSpPr>
        <p:spPr>
          <a:xfrm>
            <a:off y="462969" x="179800"/>
            <a:ext cy="5804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s"/>
              <a:t>One last word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y="1786800" x="576000"/>
            <a:ext cy="3284399" cx="811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s"/>
              <a:t>We love your feedback, it's our way to improve.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rPr sz="3000" lang="es"/>
              <a:t>This presentation was created with your help.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sz="3000" lang="es"/>
              <a:t>Please post a rating and a review at the #JED</a:t>
            </a:r>
          </a:p>
          <a:p>
            <a:pPr rtl="0" lv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sz="3000" lang="es"/>
              <a:t>It really helps ;-)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sp>
        <p:nvSpPr>
          <p:cNvPr id="399" name="Shape 399"/>
          <p:cNvSpPr txBox="1"/>
          <p:nvPr/>
        </p:nvSpPr>
        <p:spPr>
          <a:xfrm>
            <a:off y="5198250" x="519300"/>
            <a:ext cy="1328700" cx="8167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s"/>
              <a:t>Support: </a:t>
            </a:r>
            <a:r>
              <a:rPr u="sng" lang="es">
                <a:solidFill>
                  <a:srgbClr val="185DA2"/>
                </a:solidFill>
                <a:hlinkClick r:id="rId4"/>
              </a:rPr>
              <a:t>http://support.extly.com</a:t>
            </a:r>
            <a:br>
              <a:rPr lang="es"/>
            </a:br>
            <a:r>
              <a:rPr lang="es"/>
              <a:t>Community Forum Support: </a:t>
            </a:r>
            <a:r>
              <a:rPr u="sng" lang="es">
                <a:solidFill>
                  <a:srgbClr val="185DA2"/>
                </a:solidFill>
                <a:hlinkClick r:id="rId5"/>
              </a:rPr>
              <a:t>http://www.extly.com/forum/index.html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 lvl="0">
              <a:spcBef>
                <a:spcPts val="0"/>
              </a:spcBef>
              <a:buNone/>
            </a:pPr>
            <a:r>
              <a:rPr lang="es"/>
              <a:t>Twitter </a:t>
            </a:r>
            <a:r>
              <a:rPr u="sng" lang="es">
                <a:solidFill>
                  <a:srgbClr val="185DA2"/>
                </a:solidFill>
                <a:hlinkClick r:id="rId6"/>
              </a:rPr>
              <a:t>@extly</a:t>
            </a:r>
          </a:p>
          <a:p>
            <a:pPr algn="ctr" rtl="0" lvl="0">
              <a:spcBef>
                <a:spcPts val="0"/>
              </a:spcBef>
              <a:buNone/>
            </a:pPr>
            <a:r>
              <a:rPr lang="es"/>
              <a:t>Facebook </a:t>
            </a:r>
            <a:r>
              <a:rPr u="sng" lang="es">
                <a:solidFill>
                  <a:srgbClr val="185DA2"/>
                </a:solidFill>
                <a:hlinkClick r:id="rId7"/>
              </a:rPr>
              <a:t>facebook.com/extly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427045" x="457200"/>
            <a:ext cy="7037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Configuration Steps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1980525" x="457200"/>
            <a:ext cy="4587299" cx="84377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200" lang="es"/>
              <a:t>Download &amp; Install</a:t>
            </a:r>
          </a:p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200" lang="es"/>
              <a:t>Create and authorize Social Channels</a:t>
            </a:r>
          </a:p>
          <a:p>
            <a:pPr rtl="0" lvl="1" indent="-368300" marL="9144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sz="2200" lang="es"/>
              <a:t>Add Facebook Channel</a:t>
            </a:r>
          </a:p>
          <a:p>
            <a:pPr rtl="0" lvl="1" indent="-368300" marL="9144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sz="2200" lang="es"/>
              <a:t>Add Twitter Channel</a:t>
            </a:r>
          </a:p>
          <a:p>
            <a:pPr rtl="0" lvl="1" indent="-368300" marL="9144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sz="2200" lang="es"/>
              <a:t>Add LinkedIn Channel</a:t>
            </a:r>
          </a:p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200" lang="es"/>
              <a:t>Create a new article to test a Post</a:t>
            </a:r>
          </a:p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200" lang="es"/>
              <a:t>Advanced: Posting on page load vs cronjob task</a:t>
            </a:r>
          </a:p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200" lang="es"/>
              <a:t>One last word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427045" x="457200"/>
            <a:ext cy="7037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Download &amp; Install AutoTweetNG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1600200" x="457200"/>
            <a:ext cy="4967700" cx="85325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2200" lang="es"/>
              <a:t>Download, unzip and install AutoTweetNG in Joomla backend with standard procedure.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985974" x="148974"/>
            <a:ext cy="1972725" cx="3968274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  <p:pic>
        <p:nvPicPr>
          <p:cNvPr id="71" name="Shape 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565962" x="5263425"/>
            <a:ext cy="2812749" cx="3726374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  <p:sp>
        <p:nvSpPr>
          <p:cNvPr id="72" name="Shape 72"/>
          <p:cNvSpPr/>
          <p:nvPr/>
        </p:nvSpPr>
        <p:spPr>
          <a:xfrm>
            <a:off y="4037750" x="4345975"/>
            <a:ext cy="308100" cx="53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y="6078000" x="155175"/>
            <a:ext cy="703799" cx="547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About AutoTweetNG updates: 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"/>
              <a:t>Install the update with the same procedure.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427045" x="457200"/>
            <a:ext cy="7037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Download &amp; Install AutoTweetNG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2271725" x="457200"/>
            <a:ext cy="4296300" cx="84377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1" sz="2200" lang="es"/>
              <a:t>AutoTweetNG</a:t>
            </a:r>
            <a:r>
              <a:rPr sz="2200" lang="es"/>
              <a:t> component has been installed.</a:t>
            </a:r>
          </a:p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1" sz="2200" lang="es"/>
              <a:t>System plugin - AutotweetAutomator</a:t>
            </a:r>
            <a:r>
              <a:rPr sz="2200" lang="es"/>
              <a:t> has been installed and enabled, to process new content and posts </a:t>
            </a:r>
            <a:r>
              <a:rPr u="sng" sz="2200" lang="es"/>
              <a:t>every 3 minutes</a:t>
            </a:r>
            <a:r>
              <a:rPr sz="2200" lang="es"/>
              <a:t>.</a:t>
            </a:r>
          </a:p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1" sz="2200" lang="es"/>
              <a:t>System plugin - AutotweetContent</a:t>
            </a:r>
            <a:r>
              <a:rPr sz="2200" lang="es"/>
              <a:t> has been installed and enabled, to publish Joomla content.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y="427050" x="457200"/>
            <a:ext cy="703799" cx="85503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Create and authorize Social Channels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1979275" x="5880450"/>
            <a:ext cy="2100300" cx="32637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200" lang="es"/>
              <a:t>Go to</a:t>
            </a:r>
            <a:r>
              <a:rPr b="1" sz="2200" lang="es"/>
              <a:t> AutoTweetNG Control Panel</a:t>
            </a:r>
            <a:r>
              <a:rPr sz="2200" lang="es"/>
              <a:t> to create and authorize social channels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979272" x="379147"/>
            <a:ext cy="4221550" cx="5501299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901400" x="1112650"/>
            <a:ext cy="2365299" cx="6471399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  <p:sp>
        <p:nvSpPr>
          <p:cNvPr id="94" name="Shape 94"/>
          <p:cNvSpPr txBox="1"/>
          <p:nvPr>
            <p:ph type="title"/>
          </p:nvPr>
        </p:nvSpPr>
        <p:spPr>
          <a:xfrm>
            <a:off y="427045" x="457200"/>
            <a:ext cy="7037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Add channel / Facebook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1600200" x="457200"/>
            <a:ext cy="1219199" cx="84377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200" lang="es"/>
              <a:t>AutoTweetNG requires the Facebook account authorization.</a:t>
            </a:r>
          </a:p>
          <a:p>
            <a:pPr rtl="0" lvl="0" indent="-3683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200" lang="es"/>
              <a:t>Each Profile, Page or Group is a different channel.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69350" x="7584050"/>
            <a:ext cy="1219200" cx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/>
          <p:nvPr/>
        </p:nvSpPr>
        <p:spPr>
          <a:xfrm>
            <a:off y="3480525" x="596425"/>
            <a:ext cy="277500" cx="63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y="427045" x="457200"/>
            <a:ext cy="7037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Add channel / Facebook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408500" x="7694475"/>
            <a:ext cy="1219200" cx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9350" x="7584050"/>
            <a:ext cy="1219200" cx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y="6024775" x="1728000"/>
            <a:ext cy="482699" cx="5688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 rtl="0" lvl="0">
              <a:spcBef>
                <a:spcPts val="600"/>
              </a:spcBef>
              <a:buNone/>
            </a:pPr>
            <a:r>
              <a:rPr u="sng" lang="es">
                <a:solidFill>
                  <a:schemeClr val="hlink"/>
                </a:solidFill>
                <a:hlinkClick r:id="rId5"/>
              </a:rPr>
              <a:t> Tutorial: How to AutoTweet from Your Own Facebook App</a:t>
            </a:r>
          </a:p>
          <a:p>
            <a:pPr algn="ctr" rtl="0" lvl="0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1" sz="2400" i="1">
              <a:solidFill>
                <a:schemeClr val="dk1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t/>
            </a:r>
            <a:endParaRPr b="1" i="1"/>
          </a:p>
        </p:txBody>
      </p:sp>
      <p:sp>
        <p:nvSpPr>
          <p:cNvPr id="107" name="Shape 107"/>
          <p:cNvSpPr txBox="1"/>
          <p:nvPr/>
        </p:nvSpPr>
        <p:spPr>
          <a:xfrm>
            <a:off y="1689050" x="457200"/>
            <a:ext cy="875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 indent="-3683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sz="2200" lang="es"/>
              <a:t>Assign channel type and data, and select “Use Your Own App”=Yes</a:t>
            </a:r>
          </a:p>
          <a:p>
            <a:pPr rtl="0" lvl="0" indent="-368300" marL="45720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2200" lang="es"/>
              <a:t> Create your App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2888575" x="1970975"/>
            <a:ext cy="3002449" cx="5202049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